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6" r:id="rId1"/>
  </p:sldMasterIdLst>
  <p:notesMasterIdLst>
    <p:notesMasterId r:id="rId68"/>
  </p:notesMasterIdLst>
  <p:sldIdLst>
    <p:sldId id="466" r:id="rId2"/>
    <p:sldId id="467" r:id="rId3"/>
    <p:sldId id="381" r:id="rId4"/>
    <p:sldId id="382" r:id="rId5"/>
    <p:sldId id="383" r:id="rId6"/>
    <p:sldId id="384" r:id="rId7"/>
    <p:sldId id="385" r:id="rId8"/>
    <p:sldId id="386" r:id="rId9"/>
    <p:sldId id="387" r:id="rId10"/>
    <p:sldId id="388" r:id="rId11"/>
    <p:sldId id="389" r:id="rId12"/>
    <p:sldId id="390" r:id="rId13"/>
    <p:sldId id="391" r:id="rId14"/>
    <p:sldId id="392" r:id="rId15"/>
    <p:sldId id="393" r:id="rId16"/>
    <p:sldId id="447" r:id="rId17"/>
    <p:sldId id="395" r:id="rId18"/>
    <p:sldId id="396" r:id="rId19"/>
    <p:sldId id="448" r:id="rId20"/>
    <p:sldId id="398" r:id="rId21"/>
    <p:sldId id="449" r:id="rId22"/>
    <p:sldId id="400" r:id="rId23"/>
    <p:sldId id="450" r:id="rId24"/>
    <p:sldId id="402" r:id="rId25"/>
    <p:sldId id="403" r:id="rId26"/>
    <p:sldId id="404" r:id="rId27"/>
    <p:sldId id="405" r:id="rId28"/>
    <p:sldId id="406" r:id="rId29"/>
    <p:sldId id="407" r:id="rId30"/>
    <p:sldId id="451" r:id="rId31"/>
    <p:sldId id="452" r:id="rId32"/>
    <p:sldId id="453" r:id="rId33"/>
    <p:sldId id="454" r:id="rId34"/>
    <p:sldId id="455" r:id="rId35"/>
    <p:sldId id="413" r:id="rId36"/>
    <p:sldId id="414" r:id="rId37"/>
    <p:sldId id="415" r:id="rId38"/>
    <p:sldId id="416" r:id="rId39"/>
    <p:sldId id="456" r:id="rId40"/>
    <p:sldId id="457" r:id="rId41"/>
    <p:sldId id="458" r:id="rId42"/>
    <p:sldId id="459" r:id="rId43"/>
    <p:sldId id="460" r:id="rId44"/>
    <p:sldId id="461" r:id="rId45"/>
    <p:sldId id="462" r:id="rId46"/>
    <p:sldId id="424" r:id="rId47"/>
    <p:sldId id="425" r:id="rId48"/>
    <p:sldId id="426" r:id="rId49"/>
    <p:sldId id="427" r:id="rId50"/>
    <p:sldId id="428" r:id="rId51"/>
    <p:sldId id="429" r:id="rId52"/>
    <p:sldId id="430" r:id="rId53"/>
    <p:sldId id="431" r:id="rId54"/>
    <p:sldId id="463" r:id="rId55"/>
    <p:sldId id="464" r:id="rId56"/>
    <p:sldId id="434" r:id="rId57"/>
    <p:sldId id="435" r:id="rId58"/>
    <p:sldId id="436" r:id="rId59"/>
    <p:sldId id="437" r:id="rId60"/>
    <p:sldId id="438" r:id="rId61"/>
    <p:sldId id="439" r:id="rId62"/>
    <p:sldId id="440" r:id="rId63"/>
    <p:sldId id="441" r:id="rId64"/>
    <p:sldId id="442" r:id="rId65"/>
    <p:sldId id="443" r:id="rId66"/>
    <p:sldId id="468" r:id="rId67"/>
  </p:sldIdLst>
  <p:sldSz cx="9906000" cy="6858000" type="A4"/>
  <p:notesSz cx="6858000" cy="9144000"/>
  <p:embeddedFontLst>
    <p:embeddedFont>
      <p:font typeface="Calibri Light" panose="020F0302020204030204" pitchFamily="34" charset="0"/>
      <p:regular r:id="rId69"/>
      <p:italic r:id="rId70"/>
    </p:embeddedFont>
    <p:embeddedFont>
      <p:font typeface="a옛날사진관5" panose="02020600000000000000" pitchFamily="18" charset="-127"/>
      <p:regular r:id="rId71"/>
    </p:embeddedFont>
    <p:embeddedFont>
      <p:font typeface="맑은 고딕" panose="020B0503020000020004" pitchFamily="50" charset="-127"/>
      <p:regular r:id="rId72"/>
      <p:bold r:id="rId73"/>
    </p:embeddedFont>
    <p:embeddedFont>
      <p:font typeface="나눔바른고딕" panose="020B0603020101020101" pitchFamily="50" charset="-127"/>
      <p:regular r:id="rId74"/>
      <p:bold r:id="rId75"/>
    </p:embeddedFont>
    <p:embeddedFont>
      <p:font typeface="나눔손글씨 펜" panose="03040600000000000000" pitchFamily="66" charset="-127"/>
      <p:regular r:id="rId76"/>
    </p:embeddedFont>
    <p:embeddedFont>
      <p:font typeface="Calibri" panose="020F0502020204030204" pitchFamily="34" charset="0"/>
      <p:regular r:id="rId77"/>
      <p:bold r:id="rId78"/>
      <p:italic r:id="rId79"/>
      <p:boldItalic r:id="rId80"/>
    </p:embeddedFont>
    <p:embeddedFont>
      <p:font typeface="a옛날사진관4" panose="02020600000000000000" pitchFamily="18" charset="-127"/>
      <p:regular r:id="rId81"/>
    </p:embeddedFont>
    <p:embeddedFont>
      <p:font typeface="a옛날사진관3" panose="02020600000000000000" pitchFamily="18" charset="-127"/>
      <p:regular r:id="rId82"/>
    </p:embeddedFont>
    <p:embeddedFont>
      <p:font typeface="Wingdings 2" panose="05020102010507070707" pitchFamily="18" charset="2"/>
      <p:regular r:id="rId83"/>
    </p:embeddedFont>
    <p:embeddedFont>
      <p:font typeface="나눔고딕" panose="020D0604000000000000" pitchFamily="50" charset="-127"/>
      <p:regular r:id="rId84"/>
      <p:bold r:id="rId8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586ECCB-082B-48D0-836C-18040B5F696A}">
          <p14:sldIdLst>
            <p14:sldId id="466"/>
            <p14:sldId id="467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447"/>
            <p14:sldId id="395"/>
            <p14:sldId id="396"/>
            <p14:sldId id="448"/>
            <p14:sldId id="398"/>
            <p14:sldId id="449"/>
            <p14:sldId id="400"/>
            <p14:sldId id="450"/>
            <p14:sldId id="402"/>
            <p14:sldId id="403"/>
            <p14:sldId id="404"/>
            <p14:sldId id="405"/>
            <p14:sldId id="406"/>
            <p14:sldId id="407"/>
            <p14:sldId id="451"/>
            <p14:sldId id="452"/>
            <p14:sldId id="453"/>
            <p14:sldId id="454"/>
            <p14:sldId id="455"/>
            <p14:sldId id="413"/>
            <p14:sldId id="414"/>
            <p14:sldId id="415"/>
            <p14:sldId id="416"/>
            <p14:sldId id="456"/>
            <p14:sldId id="457"/>
            <p14:sldId id="458"/>
            <p14:sldId id="459"/>
            <p14:sldId id="460"/>
            <p14:sldId id="461"/>
            <p14:sldId id="462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63"/>
            <p14:sldId id="464"/>
            <p14:sldId id="434"/>
            <p14:sldId id="435"/>
            <p14:sldId id="436"/>
            <p14:sldId id="437"/>
            <p14:sldId id="438"/>
            <p14:sldId id="439"/>
            <p14:sldId id="440"/>
            <p14:sldId id="441"/>
            <p14:sldId id="442"/>
            <p14:sldId id="443"/>
          </p14:sldIdLst>
        </p14:section>
        <p14:section name="제목 없는 구역" id="{5AF29190-2610-4DE4-9D10-59BCC001BC7C}">
          <p14:sldIdLst>
            <p14:sldId id="468"/>
          </p14:sldIdLst>
        </p14:section>
      </p14:sectionLst>
    </p:ext>
    <p:ext uri="{EFAFB233-063F-42B5-8137-9DF3F51BA10A}">
      <p15:sldGuideLst xmlns:p15="http://schemas.microsoft.com/office/powerpoint/2012/main">
        <p15:guide id="1" pos="191" userDrawn="1">
          <p15:clr>
            <a:srgbClr val="A4A3A4"/>
          </p15:clr>
        </p15:guide>
        <p15:guide id="2" pos="4767" userDrawn="1">
          <p15:clr>
            <a:srgbClr val="A4A3A4"/>
          </p15:clr>
        </p15:guide>
        <p15:guide id="3" pos="353" userDrawn="1">
          <p15:clr>
            <a:srgbClr val="A4A3A4"/>
          </p15:clr>
        </p15:guide>
        <p15:guide id="4" pos="4539" userDrawn="1">
          <p15:clr>
            <a:srgbClr val="A4A3A4"/>
          </p15:clr>
        </p15:guide>
        <p15:guide id="5" orient="horz" pos="16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1C24"/>
    <a:srgbClr val="A6A6A6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7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140" y="108"/>
      </p:cViewPr>
      <p:guideLst>
        <p:guide pos="191"/>
        <p:guide pos="4767"/>
        <p:guide pos="353"/>
        <p:guide pos="4539"/>
        <p:guide orient="horz" pos="16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6" Type="http://schemas.openxmlformats.org/officeDocument/2006/relationships/font" Target="fonts/font8.fntdata"/><Relationship Id="rId84" Type="http://schemas.openxmlformats.org/officeDocument/2006/relationships/font" Target="fonts/font16.fntdata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6.fntdata"/><Relationship Id="rId79" Type="http://schemas.openxmlformats.org/officeDocument/2006/relationships/font" Target="fonts/font11.fntdata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14.fntdata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1.fntdata"/><Relationship Id="rId77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4.fntdata"/><Relationship Id="rId80" Type="http://schemas.openxmlformats.org/officeDocument/2006/relationships/font" Target="fonts/font12.fntdata"/><Relationship Id="rId85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2.fntdata"/><Relationship Id="rId75" Type="http://schemas.openxmlformats.org/officeDocument/2006/relationships/font" Target="fonts/font7.fntdata"/><Relationship Id="rId83" Type="http://schemas.openxmlformats.org/officeDocument/2006/relationships/font" Target="fonts/font15.fntdata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5.fntdata"/><Relationship Id="rId78" Type="http://schemas.openxmlformats.org/officeDocument/2006/relationships/font" Target="fonts/font10.fntdata"/><Relationship Id="rId81" Type="http://schemas.openxmlformats.org/officeDocument/2006/relationships/font" Target="fonts/font13.fntdata"/><Relationship Id="rId86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독거노인 수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22225">
                <a:solidFill>
                  <a:schemeClr val="lt1"/>
                </a:solidFill>
                <a:round/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2000년</c:v>
                </c:pt>
                <c:pt idx="1">
                  <c:v>2010년</c:v>
                </c:pt>
                <c:pt idx="2">
                  <c:v>2016년</c:v>
                </c:pt>
                <c:pt idx="3">
                  <c:v>2025년</c:v>
                </c:pt>
                <c:pt idx="4">
                  <c:v>2035년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54</c:v>
                </c:pt>
                <c:pt idx="1">
                  <c:v>105</c:v>
                </c:pt>
                <c:pt idx="2">
                  <c:v>144</c:v>
                </c:pt>
                <c:pt idx="3">
                  <c:v>224</c:v>
                </c:pt>
                <c:pt idx="4">
                  <c:v>343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72B-4B81-9741-815A45EB32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5400000" scaled="1"/>
              </a:gradFill>
              <a:round/>
            </a:ln>
            <a:effectLst/>
          </c:spPr>
        </c:dropLines>
        <c:marker val="1"/>
        <c:smooth val="0"/>
        <c:axId val="279231200"/>
        <c:axId val="279230808"/>
      </c:lineChart>
      <c:catAx>
        <c:axId val="279231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spc="100" baseline="0">
                <a:solidFill>
                  <a:schemeClr val="tx1"/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  <a:cs typeface="+mn-cs"/>
              </a:defRPr>
            </a:pPr>
            <a:endParaRPr lang="ko-KR"/>
          </a:p>
        </c:txPr>
        <c:crossAx val="279230808"/>
        <c:crosses val="autoZero"/>
        <c:auto val="1"/>
        <c:lblAlgn val="ctr"/>
        <c:lblOffset val="100"/>
        <c:noMultiLvlLbl val="0"/>
      </c:catAx>
      <c:valAx>
        <c:axId val="2792308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7923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12AD0-A6E2-4B1F-AD09-50094F249481}" type="datetimeFigureOut">
              <a:rPr lang="ko-KR" altLang="en-US" smtClean="0"/>
              <a:t>2016-10-25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CE063-4D04-4E9D-BBB8-83E0D69F9C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1517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413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7463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5839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9712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5712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0452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62180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89886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777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5687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8534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18448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89337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13301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59280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23315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86925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91536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737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60056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44403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3996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57344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39351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30551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80767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78912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19061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25925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58495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99759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60743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4467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95592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02513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50952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10902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86882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02394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2351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48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4143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289384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50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786756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51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0903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397624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52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508712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53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132521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54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33496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55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501164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56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415091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57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604547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58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263857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59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604840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60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794574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61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578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007787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62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6528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4332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675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70389-E15E-42DD-A6B8-E5A3174ABAC4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5372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533F-06F0-4EB3-AD6F-B1578508CA1C}" type="datetimeFigureOut">
              <a:rPr lang="ko-KR" altLang="en-US" smtClean="0"/>
              <a:t>2016-10-25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EE7B-806B-4F2E-8ADA-FC89975521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0983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533F-06F0-4EB3-AD6F-B1578508CA1C}" type="datetimeFigureOut">
              <a:rPr lang="ko-KR" altLang="en-US" smtClean="0"/>
              <a:t>2016-10-25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EE7B-806B-4F2E-8ADA-FC89975521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4052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533F-06F0-4EB3-AD6F-B1578508CA1C}" type="datetimeFigureOut">
              <a:rPr lang="ko-KR" altLang="en-US" smtClean="0"/>
              <a:t>2016-10-25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EE7B-806B-4F2E-8ADA-FC89975521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3534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-9940"/>
            <a:ext cx="549117" cy="68679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grpSp>
        <p:nvGrpSpPr>
          <p:cNvPr id="8" name="그룹 7"/>
          <p:cNvGrpSpPr/>
          <p:nvPr userDrawn="1"/>
        </p:nvGrpSpPr>
        <p:grpSpPr>
          <a:xfrm>
            <a:off x="2" y="321407"/>
            <a:ext cx="718047" cy="404231"/>
            <a:chOff x="0" y="1127933"/>
            <a:chExt cx="883752" cy="404231"/>
          </a:xfrm>
        </p:grpSpPr>
        <p:sp>
          <p:nvSpPr>
            <p:cNvPr id="9" name="이등변 삼각형 8"/>
            <p:cNvSpPr/>
            <p:nvPr/>
          </p:nvSpPr>
          <p:spPr>
            <a:xfrm rot="5400000">
              <a:off x="651720" y="1315116"/>
              <a:ext cx="241164" cy="19293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0" y="1127933"/>
              <a:ext cx="868767" cy="2880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11" name="Picture 2" descr="C:\Users\candy\Desktop\KakaoTalk_20160330_173732319.png"/>
            <p:cNvPicPr preferRelativeResize="0">
              <a:picLocks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02" t="16498" r="1293" b="59706"/>
            <a:stretch/>
          </p:blipFill>
          <p:spPr bwMode="auto">
            <a:xfrm>
              <a:off x="519137" y="1152145"/>
              <a:ext cx="364615" cy="253136"/>
            </a:xfrm>
            <a:prstGeom prst="rect">
              <a:avLst/>
            </a:prstGeom>
            <a:noFill/>
            <a:extLst/>
          </p:spPr>
        </p:pic>
      </p:grpSp>
      <p:sp>
        <p:nvSpPr>
          <p:cNvPr id="12" name="TextBox 11"/>
          <p:cNvSpPr txBox="1"/>
          <p:nvPr userDrawn="1"/>
        </p:nvSpPr>
        <p:spPr>
          <a:xfrm>
            <a:off x="125088" y="332656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01</a:t>
            </a:r>
            <a:endParaRPr lang="ko-KR" altLang="en-US" sz="9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5088" y="744103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02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5088" y="1155550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03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5088" y="1566997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04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31201" y="1978444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05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31201" y="2389891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06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5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15159" y="115096"/>
            <a:ext cx="2228850" cy="365125"/>
          </a:xfrm>
        </p:spPr>
        <p:txBody>
          <a:bodyPr/>
          <a:lstStyle>
            <a:lvl1pPr>
              <a:defRPr sz="675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fld id="{26C4A09C-B3B3-46CA-AD47-B58F04FDA8B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31201" y="2801338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07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32781" y="3212785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08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31201" y="3624232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09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9900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-9940"/>
            <a:ext cx="549117" cy="68679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9" name="이등변 삼각형 8"/>
          <p:cNvSpPr/>
          <p:nvPr/>
        </p:nvSpPr>
        <p:spPr>
          <a:xfrm rot="5400000">
            <a:off x="506914" y="921180"/>
            <a:ext cx="241164" cy="15675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0" name="직사각형 9"/>
          <p:cNvSpPr/>
          <p:nvPr/>
        </p:nvSpPr>
        <p:spPr>
          <a:xfrm>
            <a:off x="2" y="715910"/>
            <a:ext cx="705873" cy="2880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5088" y="332656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01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5088" y="744103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02</a:t>
            </a:r>
            <a:endParaRPr lang="ko-KR" altLang="en-US" sz="9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5088" y="1155550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03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5088" y="1566997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04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31201" y="1978444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05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31201" y="2389891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06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5" name="슬라이드 번호 개체 틀 5"/>
          <p:cNvSpPr>
            <a:spLocks noGrp="1"/>
          </p:cNvSpPr>
          <p:nvPr userDrawn="1">
            <p:ph type="sldNum" sz="quarter" idx="12"/>
          </p:nvPr>
        </p:nvSpPr>
        <p:spPr>
          <a:xfrm>
            <a:off x="7515159" y="115096"/>
            <a:ext cx="2228850" cy="365125"/>
          </a:xfrm>
        </p:spPr>
        <p:txBody>
          <a:bodyPr/>
          <a:lstStyle>
            <a:lvl1pPr>
              <a:defRPr sz="675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fld id="{26C4A09C-B3B3-46CA-AD47-B58F04FDA8B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18" name="Picture 2" descr="C:\Users\candy\Desktop\KakaoTalk_20160330_173732319.png"/>
          <p:cNvPicPr preferRelativeResize="0">
            <a:picLocks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2" t="16498" r="1293" b="59706"/>
          <a:stretch/>
        </p:blipFill>
        <p:spPr bwMode="auto">
          <a:xfrm>
            <a:off x="421800" y="737651"/>
            <a:ext cx="296249" cy="253136"/>
          </a:xfrm>
          <a:prstGeom prst="rect">
            <a:avLst/>
          </a:prstGeom>
          <a:noFill/>
          <a:extLst/>
        </p:spPr>
      </p:pic>
      <p:sp>
        <p:nvSpPr>
          <p:cNvPr id="19" name="TextBox 18"/>
          <p:cNvSpPr txBox="1"/>
          <p:nvPr userDrawn="1"/>
        </p:nvSpPr>
        <p:spPr>
          <a:xfrm>
            <a:off x="131201" y="2801338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07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32781" y="3212785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08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31201" y="3624232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09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339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-9940"/>
            <a:ext cx="549117" cy="68679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grpSp>
        <p:nvGrpSpPr>
          <p:cNvPr id="8" name="그룹 7"/>
          <p:cNvGrpSpPr/>
          <p:nvPr userDrawn="1"/>
        </p:nvGrpSpPr>
        <p:grpSpPr>
          <a:xfrm>
            <a:off x="2" y="1134215"/>
            <a:ext cx="705873" cy="404231"/>
            <a:chOff x="0" y="1127933"/>
            <a:chExt cx="868767" cy="404231"/>
          </a:xfrm>
        </p:grpSpPr>
        <p:sp>
          <p:nvSpPr>
            <p:cNvPr id="9" name="이등변 삼각형 8"/>
            <p:cNvSpPr/>
            <p:nvPr/>
          </p:nvSpPr>
          <p:spPr>
            <a:xfrm rot="5400000">
              <a:off x="651720" y="1315116"/>
              <a:ext cx="241164" cy="19293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0" y="1127933"/>
              <a:ext cx="868767" cy="2880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125088" y="332656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01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5088" y="744103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02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5088" y="1155550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03</a:t>
            </a:r>
            <a:endParaRPr lang="ko-KR" altLang="en-US" sz="9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5088" y="1566997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04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31201" y="1978444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05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31201" y="2389891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06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5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15159" y="115096"/>
            <a:ext cx="2228850" cy="365125"/>
          </a:xfrm>
        </p:spPr>
        <p:txBody>
          <a:bodyPr/>
          <a:lstStyle>
            <a:lvl1pPr>
              <a:defRPr sz="675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fld id="{26C4A09C-B3B3-46CA-AD47-B58F04FDA8B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18" name="Picture 2" descr="C:\Users\candy\Desktop\KakaoTalk_20160330_173732319.png"/>
          <p:cNvPicPr preferRelativeResize="0">
            <a:picLocks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2" t="16498" r="1293" b="59706"/>
          <a:stretch/>
        </p:blipFill>
        <p:spPr bwMode="auto">
          <a:xfrm>
            <a:off x="421800" y="1149924"/>
            <a:ext cx="296249" cy="253136"/>
          </a:xfrm>
          <a:prstGeom prst="rect">
            <a:avLst/>
          </a:prstGeom>
          <a:noFill/>
          <a:extLst/>
        </p:spPr>
      </p:pic>
      <p:sp>
        <p:nvSpPr>
          <p:cNvPr id="19" name="TextBox 18"/>
          <p:cNvSpPr txBox="1"/>
          <p:nvPr userDrawn="1"/>
        </p:nvSpPr>
        <p:spPr>
          <a:xfrm>
            <a:off x="131201" y="2801338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07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32781" y="3212785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08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31201" y="3624232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09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05482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-9940"/>
            <a:ext cx="549117" cy="68679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2" y="1552519"/>
            <a:ext cx="705873" cy="404231"/>
            <a:chOff x="0" y="1127933"/>
            <a:chExt cx="868767" cy="404231"/>
          </a:xfrm>
        </p:grpSpPr>
        <p:sp>
          <p:nvSpPr>
            <p:cNvPr id="10" name="이등변 삼각형 9"/>
            <p:cNvSpPr/>
            <p:nvPr/>
          </p:nvSpPr>
          <p:spPr>
            <a:xfrm rot="5400000">
              <a:off x="651720" y="1315116"/>
              <a:ext cx="241164" cy="19293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0" y="1127933"/>
              <a:ext cx="868767" cy="2880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125088" y="332656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01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5088" y="744103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02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5088" y="1155550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03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25088" y="1566997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04</a:t>
            </a:r>
            <a:endParaRPr lang="ko-KR" altLang="en-US" sz="9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31201" y="1978444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05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31201" y="2389891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06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15159" y="115096"/>
            <a:ext cx="2228850" cy="365125"/>
          </a:xfrm>
        </p:spPr>
        <p:txBody>
          <a:bodyPr/>
          <a:lstStyle>
            <a:lvl1pPr>
              <a:defRPr sz="675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fld id="{26C4A09C-B3B3-46CA-AD47-B58F04FDA8B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19" name="Picture 2" descr="C:\Users\candy\Desktop\KakaoTalk_20160330_173732319.png"/>
          <p:cNvPicPr preferRelativeResize="0">
            <a:picLocks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2" t="16498" r="1293" b="59706"/>
          <a:stretch/>
        </p:blipFill>
        <p:spPr bwMode="auto">
          <a:xfrm>
            <a:off x="421800" y="1577141"/>
            <a:ext cx="296249" cy="253136"/>
          </a:xfrm>
          <a:prstGeom prst="rect">
            <a:avLst/>
          </a:prstGeom>
          <a:noFill/>
          <a:extLst/>
        </p:spPr>
      </p:pic>
      <p:sp>
        <p:nvSpPr>
          <p:cNvPr id="20" name="TextBox 19"/>
          <p:cNvSpPr txBox="1"/>
          <p:nvPr userDrawn="1"/>
        </p:nvSpPr>
        <p:spPr>
          <a:xfrm>
            <a:off x="131201" y="2801338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07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32781" y="3212785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08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31201" y="3624232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09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8099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>
            <a:off x="0" y="-9940"/>
            <a:ext cx="549117" cy="68679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grpSp>
        <p:nvGrpSpPr>
          <p:cNvPr id="11" name="그룹 10"/>
          <p:cNvGrpSpPr/>
          <p:nvPr userDrawn="1"/>
        </p:nvGrpSpPr>
        <p:grpSpPr>
          <a:xfrm>
            <a:off x="2" y="1951367"/>
            <a:ext cx="705873" cy="404231"/>
            <a:chOff x="0" y="1127933"/>
            <a:chExt cx="868767" cy="404231"/>
          </a:xfrm>
        </p:grpSpPr>
        <p:sp>
          <p:nvSpPr>
            <p:cNvPr id="12" name="이등변 삼각형 11"/>
            <p:cNvSpPr/>
            <p:nvPr/>
          </p:nvSpPr>
          <p:spPr>
            <a:xfrm rot="5400000">
              <a:off x="651720" y="1315116"/>
              <a:ext cx="241164" cy="19293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0" y="1127933"/>
              <a:ext cx="868767" cy="2880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 userDrawn="1"/>
        </p:nvSpPr>
        <p:spPr>
          <a:xfrm>
            <a:off x="125088" y="332656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01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25088" y="744103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02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25088" y="1155550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03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5088" y="1566997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04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31201" y="1978444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05</a:t>
            </a:r>
            <a:endParaRPr lang="ko-KR" altLang="en-US" sz="9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31201" y="2389891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06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15159" y="115096"/>
            <a:ext cx="2228850" cy="365125"/>
          </a:xfrm>
        </p:spPr>
        <p:txBody>
          <a:bodyPr/>
          <a:lstStyle>
            <a:lvl1pPr>
              <a:defRPr sz="675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fld id="{26C4A09C-B3B3-46CA-AD47-B58F04FDA8B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21" name="Picture 2" descr="C:\Users\candy\Desktop\KakaoTalk_20160330_173732319.png"/>
          <p:cNvPicPr preferRelativeResize="0">
            <a:picLocks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2" t="16498" r="1293" b="59706"/>
          <a:stretch/>
        </p:blipFill>
        <p:spPr bwMode="auto">
          <a:xfrm>
            <a:off x="421800" y="1971776"/>
            <a:ext cx="296249" cy="253136"/>
          </a:xfrm>
          <a:prstGeom prst="rect">
            <a:avLst/>
          </a:prstGeom>
          <a:noFill/>
          <a:extLst/>
        </p:spPr>
      </p:pic>
      <p:sp>
        <p:nvSpPr>
          <p:cNvPr id="14" name="TextBox 13"/>
          <p:cNvSpPr txBox="1"/>
          <p:nvPr userDrawn="1"/>
        </p:nvSpPr>
        <p:spPr>
          <a:xfrm>
            <a:off x="131201" y="2801338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07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32781" y="3212785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08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131201" y="3624232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09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3105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-9940"/>
            <a:ext cx="549117" cy="68679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grpSp>
        <p:nvGrpSpPr>
          <p:cNvPr id="7" name="그룹 6"/>
          <p:cNvGrpSpPr/>
          <p:nvPr userDrawn="1"/>
        </p:nvGrpSpPr>
        <p:grpSpPr>
          <a:xfrm>
            <a:off x="2" y="2359943"/>
            <a:ext cx="705873" cy="404231"/>
            <a:chOff x="0" y="1127933"/>
            <a:chExt cx="868767" cy="404231"/>
          </a:xfrm>
        </p:grpSpPr>
        <p:sp>
          <p:nvSpPr>
            <p:cNvPr id="8" name="이등변 삼각형 7"/>
            <p:cNvSpPr/>
            <p:nvPr/>
          </p:nvSpPr>
          <p:spPr>
            <a:xfrm rot="5400000">
              <a:off x="651720" y="1315116"/>
              <a:ext cx="241164" cy="19293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0" y="1127933"/>
              <a:ext cx="868767" cy="2880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25088" y="332656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01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5088" y="744103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02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5088" y="1155550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03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5088" y="1566997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04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31201" y="1978444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05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31201" y="2389891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06</a:t>
            </a:r>
            <a:endParaRPr lang="ko-KR" altLang="en-US" sz="9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15159" y="115096"/>
            <a:ext cx="2228850" cy="365125"/>
          </a:xfrm>
        </p:spPr>
        <p:txBody>
          <a:bodyPr/>
          <a:lstStyle>
            <a:lvl1pPr>
              <a:defRPr sz="675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fld id="{26C4A09C-B3B3-46CA-AD47-B58F04FDA8B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17" name="Picture 2" descr="C:\Users\candy\Desktop\KakaoTalk_20160330_173732319.png"/>
          <p:cNvPicPr preferRelativeResize="0">
            <a:picLocks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2" t="16498" r="1293" b="59706"/>
          <a:stretch/>
        </p:blipFill>
        <p:spPr bwMode="auto">
          <a:xfrm>
            <a:off x="421800" y="2378016"/>
            <a:ext cx="296249" cy="253136"/>
          </a:xfrm>
          <a:prstGeom prst="rect">
            <a:avLst/>
          </a:prstGeom>
          <a:noFill/>
          <a:extLst/>
        </p:spPr>
      </p:pic>
      <p:sp>
        <p:nvSpPr>
          <p:cNvPr id="18" name="TextBox 17"/>
          <p:cNvSpPr txBox="1"/>
          <p:nvPr userDrawn="1"/>
        </p:nvSpPr>
        <p:spPr>
          <a:xfrm>
            <a:off x="131201" y="2801338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07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32781" y="3212785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08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31201" y="3624232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09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308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-9940"/>
            <a:ext cx="549117" cy="68679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2" y="2777898"/>
            <a:ext cx="705873" cy="404231"/>
            <a:chOff x="0" y="1127933"/>
            <a:chExt cx="868767" cy="404231"/>
          </a:xfrm>
        </p:grpSpPr>
        <p:sp>
          <p:nvSpPr>
            <p:cNvPr id="10" name="이등변 삼각형 9"/>
            <p:cNvSpPr/>
            <p:nvPr/>
          </p:nvSpPr>
          <p:spPr>
            <a:xfrm rot="5400000">
              <a:off x="651720" y="1315116"/>
              <a:ext cx="241164" cy="19293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0" y="1127933"/>
              <a:ext cx="868767" cy="2880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125088" y="332656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01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5088" y="744103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02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5088" y="1155550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03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25088" y="1566997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04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31201" y="1978444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05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31201" y="2389891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06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31201" y="2801338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07</a:t>
            </a:r>
            <a:endParaRPr lang="ko-KR" altLang="en-US" sz="9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15159" y="115096"/>
            <a:ext cx="2228850" cy="365125"/>
          </a:xfrm>
        </p:spPr>
        <p:txBody>
          <a:bodyPr/>
          <a:lstStyle>
            <a:lvl1pPr>
              <a:defRPr sz="675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fld id="{26C4A09C-B3B3-46CA-AD47-B58F04FDA8B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27" name="Picture 2" descr="C:\Users\candy\Desktop\KakaoTalk_20160330_173732319.png"/>
          <p:cNvPicPr preferRelativeResize="0">
            <a:picLocks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2" t="16498" r="1293" b="59706"/>
          <a:stretch/>
        </p:blipFill>
        <p:spPr bwMode="auto">
          <a:xfrm>
            <a:off x="421800" y="2789663"/>
            <a:ext cx="296249" cy="253136"/>
          </a:xfrm>
          <a:prstGeom prst="rect">
            <a:avLst/>
          </a:prstGeom>
          <a:noFill/>
          <a:extLst/>
        </p:spPr>
      </p:pic>
      <p:sp>
        <p:nvSpPr>
          <p:cNvPr id="28" name="TextBox 27"/>
          <p:cNvSpPr txBox="1"/>
          <p:nvPr userDrawn="1"/>
        </p:nvSpPr>
        <p:spPr>
          <a:xfrm>
            <a:off x="131201" y="3624232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09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32781" y="3212785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08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39858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-9940"/>
            <a:ext cx="549117" cy="68679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2" y="3196551"/>
            <a:ext cx="705873" cy="404231"/>
            <a:chOff x="0" y="1127933"/>
            <a:chExt cx="868767" cy="404231"/>
          </a:xfrm>
        </p:grpSpPr>
        <p:sp>
          <p:nvSpPr>
            <p:cNvPr id="10" name="이등변 삼각형 9"/>
            <p:cNvSpPr/>
            <p:nvPr/>
          </p:nvSpPr>
          <p:spPr>
            <a:xfrm rot="5400000">
              <a:off x="651720" y="1315116"/>
              <a:ext cx="241164" cy="19293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0" y="1127933"/>
              <a:ext cx="868767" cy="2880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125088" y="332656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01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5088" y="744103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02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5088" y="1155550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03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25088" y="1566997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04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31201" y="1978444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05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31201" y="2389891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06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31201" y="2801338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07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32781" y="3212785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08</a:t>
            </a:r>
            <a:endParaRPr lang="ko-KR" altLang="en-US" sz="9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15159" y="115096"/>
            <a:ext cx="2228850" cy="365125"/>
          </a:xfrm>
        </p:spPr>
        <p:txBody>
          <a:bodyPr/>
          <a:lstStyle>
            <a:lvl1pPr>
              <a:defRPr sz="675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fld id="{26C4A09C-B3B3-46CA-AD47-B58F04FDA8B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27" name="Picture 2" descr="C:\Users\candy\Desktop\KakaoTalk_20160330_173732319.png"/>
          <p:cNvPicPr preferRelativeResize="0">
            <a:picLocks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2" t="16498" r="1293" b="59706"/>
          <a:stretch/>
        </p:blipFill>
        <p:spPr bwMode="auto">
          <a:xfrm>
            <a:off x="421800" y="3208316"/>
            <a:ext cx="296249" cy="253136"/>
          </a:xfrm>
          <a:prstGeom prst="rect">
            <a:avLst/>
          </a:prstGeom>
          <a:noFill/>
          <a:extLst/>
        </p:spPr>
      </p:pic>
      <p:sp>
        <p:nvSpPr>
          <p:cNvPr id="28" name="TextBox 27"/>
          <p:cNvSpPr txBox="1"/>
          <p:nvPr userDrawn="1"/>
        </p:nvSpPr>
        <p:spPr>
          <a:xfrm>
            <a:off x="131201" y="3624232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09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09218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533F-06F0-4EB3-AD6F-B1578508CA1C}" type="datetimeFigureOut">
              <a:rPr lang="ko-KR" altLang="en-US" smtClean="0"/>
              <a:t>2016-10-25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EE7B-806B-4F2E-8ADA-FC89975521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5564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-9940"/>
            <a:ext cx="549117" cy="68679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2" y="3595399"/>
            <a:ext cx="705873" cy="404231"/>
            <a:chOff x="0" y="1127933"/>
            <a:chExt cx="868767" cy="404231"/>
          </a:xfrm>
        </p:grpSpPr>
        <p:sp>
          <p:nvSpPr>
            <p:cNvPr id="10" name="이등변 삼각형 9"/>
            <p:cNvSpPr/>
            <p:nvPr/>
          </p:nvSpPr>
          <p:spPr>
            <a:xfrm rot="5400000">
              <a:off x="651720" y="1315116"/>
              <a:ext cx="241164" cy="19293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0" y="1127933"/>
              <a:ext cx="868767" cy="2880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125088" y="332656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01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5088" y="744103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02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5088" y="1155550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03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25088" y="1566997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04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31201" y="1978444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05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31201" y="2389891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06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31201" y="2801338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07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32781" y="3212785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08</a:t>
            </a:r>
            <a:endParaRPr lang="ko-KR" altLang="en-US" sz="900" b="1" dirty="0"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31201" y="3624232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09</a:t>
            </a:r>
            <a:endParaRPr lang="ko-KR" altLang="en-US" sz="9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15159" y="115096"/>
            <a:ext cx="2228850" cy="365125"/>
          </a:xfrm>
        </p:spPr>
        <p:txBody>
          <a:bodyPr/>
          <a:lstStyle>
            <a:lvl1pPr>
              <a:defRPr sz="675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fld id="{26C4A09C-B3B3-46CA-AD47-B58F04FDA8B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27" name="Picture 2" descr="C:\Users\candy\Desktop\KakaoTalk_20160330_173732319.png"/>
          <p:cNvPicPr preferRelativeResize="0">
            <a:picLocks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2" t="16498" r="1293" b="59706"/>
          <a:stretch/>
        </p:blipFill>
        <p:spPr bwMode="auto">
          <a:xfrm>
            <a:off x="421800" y="3612357"/>
            <a:ext cx="296249" cy="253136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560568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설계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29"/>
          <p:cNvSpPr/>
          <p:nvPr userDrawn="1"/>
        </p:nvSpPr>
        <p:spPr>
          <a:xfrm>
            <a:off x="88643" y="604721"/>
            <a:ext cx="7662988" cy="6036139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lIns="57017" tIns="28509" rIns="57017" bIns="28509" anchor="ctr"/>
          <a:lstStyle/>
          <a:p>
            <a:pPr defTabSz="769735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500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7813293" y="253077"/>
            <a:ext cx="2014345" cy="638365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lIns="57017" tIns="28509" rIns="57017" bIns="28509" anchor="ctr"/>
          <a:lstStyle/>
          <a:p>
            <a:pPr defTabSz="71842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350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7813293" y="251609"/>
            <a:ext cx="2014345" cy="153927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57017" tIns="28509" rIns="57017" bIns="28509" anchor="ctr"/>
          <a:lstStyle/>
          <a:p>
            <a:pPr defTabSz="7184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525" b="0" dirty="0">
                <a:solidFill>
                  <a:prstClr val="white"/>
                </a:solidFill>
                <a:latin typeface="Arial" charset="0"/>
              </a:rPr>
              <a:t>Description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8643" y="253079"/>
            <a:ext cx="7662988" cy="180001"/>
            <a:chOff x="88642" y="273779"/>
            <a:chExt cx="7662987" cy="180001"/>
          </a:xfrm>
        </p:grpSpPr>
        <p:sp>
          <p:nvSpPr>
            <p:cNvPr id="7" name="직사각형 29"/>
            <p:cNvSpPr/>
            <p:nvPr userDrawn="1"/>
          </p:nvSpPr>
          <p:spPr>
            <a:xfrm>
              <a:off x="88642" y="273779"/>
              <a:ext cx="7662987" cy="18000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lIns="76023" tIns="38012" rIns="76023" bIns="38012" anchor="ctr"/>
            <a:lstStyle/>
            <a:p>
              <a:pPr algn="ctr" defTabSz="76973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500">
                <a:solidFill>
                  <a:prstClr val="black"/>
                </a:solidFill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 userDrawn="1"/>
          </p:nvSpPr>
          <p:spPr bwMode="auto">
            <a:xfrm>
              <a:off x="88642" y="273780"/>
              <a:ext cx="622145" cy="1800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76023" tIns="38012" rIns="76023" bIns="38012" anchor="ctr"/>
            <a:lstStyle/>
            <a:p>
              <a:pPr algn="ctr" defTabSz="7184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525" b="0" dirty="0" smtClean="0">
                  <a:solidFill>
                    <a:prstClr val="white"/>
                  </a:solidFill>
                  <a:latin typeface="Arial" charset="0"/>
                </a:rPr>
                <a:t>화면</a:t>
              </a:r>
              <a:r>
                <a:rPr kumimoji="0" lang="en-US" altLang="ko-KR" sz="525" b="0" dirty="0" smtClean="0">
                  <a:solidFill>
                    <a:prstClr val="white"/>
                  </a:solidFill>
                  <a:latin typeface="Arial" charset="0"/>
                </a:rPr>
                <a:t>ID</a:t>
              </a:r>
              <a:endParaRPr kumimoji="0" lang="en-US" altLang="ko-KR" sz="525" b="0" dirty="0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>
              <a:off x="2269153" y="273780"/>
              <a:ext cx="622145" cy="1800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76023" tIns="38012" rIns="76023" bIns="38012" anchor="ctr"/>
            <a:lstStyle/>
            <a:p>
              <a:pPr algn="ctr" defTabSz="7184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525" b="0" smtClean="0">
                  <a:solidFill>
                    <a:prstClr val="white"/>
                  </a:solidFill>
                  <a:latin typeface="Arial" charset="0"/>
                </a:rPr>
                <a:t>화면명</a:t>
              </a:r>
              <a:endParaRPr kumimoji="0" lang="en-US" altLang="ko-KR" sz="525" b="0" dirty="0">
                <a:solidFill>
                  <a:prstClr val="white"/>
                </a:solidFill>
                <a:latin typeface="Arial" charset="0"/>
              </a:endParaRPr>
            </a:p>
          </p:txBody>
        </p:sp>
      </p:grpSp>
      <p:grpSp>
        <p:nvGrpSpPr>
          <p:cNvPr id="12" name="Group 11"/>
          <p:cNvGrpSpPr/>
          <p:nvPr userDrawn="1"/>
        </p:nvGrpSpPr>
        <p:grpSpPr>
          <a:xfrm>
            <a:off x="88643" y="428900"/>
            <a:ext cx="7662988" cy="180001"/>
            <a:chOff x="88642" y="273779"/>
            <a:chExt cx="7662987" cy="180001"/>
          </a:xfrm>
        </p:grpSpPr>
        <p:sp>
          <p:nvSpPr>
            <p:cNvPr id="13" name="직사각형 29"/>
            <p:cNvSpPr/>
            <p:nvPr userDrawn="1"/>
          </p:nvSpPr>
          <p:spPr>
            <a:xfrm>
              <a:off x="88642" y="273779"/>
              <a:ext cx="7662987" cy="18000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lIns="76023" tIns="38012" rIns="76023" bIns="38012" anchor="ctr"/>
            <a:lstStyle/>
            <a:p>
              <a:pPr algn="ctr" defTabSz="76973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500">
                <a:solidFill>
                  <a:prstClr val="black"/>
                </a:solidFill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 userDrawn="1"/>
          </p:nvSpPr>
          <p:spPr bwMode="auto">
            <a:xfrm>
              <a:off x="88642" y="273780"/>
              <a:ext cx="622145" cy="1800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76023" tIns="38012" rIns="76023" bIns="38012" anchor="ctr"/>
            <a:lstStyle/>
            <a:p>
              <a:pPr algn="ctr" defTabSz="7184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525" b="0" dirty="0" smtClean="0">
                  <a:solidFill>
                    <a:prstClr val="white"/>
                  </a:solidFill>
                  <a:latin typeface="Arial" charset="0"/>
                </a:rPr>
                <a:t>화면경로</a:t>
              </a:r>
              <a:endParaRPr kumimoji="0" lang="en-US" altLang="ko-KR" sz="525" b="0" dirty="0" smtClean="0">
                <a:solidFill>
                  <a:prstClr val="white"/>
                </a:solidFill>
                <a:latin typeface="Arial" charset="0"/>
              </a:endParaRPr>
            </a:p>
          </p:txBody>
        </p:sp>
      </p:grpSp>
      <p:sp>
        <p:nvSpPr>
          <p:cNvPr id="3" name="Title 7"/>
          <p:cNvSpPr>
            <a:spLocks noGrp="1"/>
          </p:cNvSpPr>
          <p:nvPr>
            <p:ph type="title"/>
          </p:nvPr>
        </p:nvSpPr>
        <p:spPr>
          <a:xfrm>
            <a:off x="2862867" y="260220"/>
            <a:ext cx="4860332" cy="1846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algn="l">
              <a:lnSpc>
                <a:spcPct val="100000"/>
              </a:lnSpc>
              <a:defRPr lang="en-US" sz="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ko-KR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674060" y="244863"/>
            <a:ext cx="2180099" cy="21538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600"/>
            </a:lvl1pPr>
            <a:lvl2pPr marL="342900" indent="0">
              <a:lnSpc>
                <a:spcPct val="100000"/>
              </a:lnSpc>
              <a:buNone/>
              <a:defRPr sz="750"/>
            </a:lvl2pPr>
            <a:lvl3pPr marL="685800" indent="0">
              <a:lnSpc>
                <a:spcPct val="100000"/>
              </a:lnSpc>
              <a:buNone/>
              <a:defRPr sz="750"/>
            </a:lvl3pPr>
            <a:lvl4pPr marL="1028700" indent="0">
              <a:lnSpc>
                <a:spcPct val="100000"/>
              </a:lnSpc>
              <a:buNone/>
              <a:defRPr sz="750"/>
            </a:lvl4pPr>
            <a:lvl5pPr marL="1371600" indent="0">
              <a:lnSpc>
                <a:spcPct val="100000"/>
              </a:lnSpc>
              <a:buNone/>
              <a:defRPr sz="750"/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674063" y="416214"/>
            <a:ext cx="7055998" cy="21538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600"/>
            </a:lvl1pPr>
            <a:lvl2pPr marL="342900" indent="0">
              <a:lnSpc>
                <a:spcPct val="100000"/>
              </a:lnSpc>
              <a:buNone/>
              <a:defRPr sz="750"/>
            </a:lvl2pPr>
            <a:lvl3pPr marL="685800" indent="0">
              <a:lnSpc>
                <a:spcPct val="100000"/>
              </a:lnSpc>
              <a:buNone/>
              <a:defRPr sz="750"/>
            </a:lvl3pPr>
            <a:lvl4pPr marL="1028700" indent="0">
              <a:lnSpc>
                <a:spcPct val="100000"/>
              </a:lnSpc>
              <a:buNone/>
              <a:defRPr sz="750"/>
            </a:lvl4pPr>
            <a:lvl5pPr marL="1371600" indent="0">
              <a:lnSpc>
                <a:spcPct val="100000"/>
              </a:lnSpc>
              <a:buNone/>
              <a:defRPr sz="750"/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15" name="직사각형 14"/>
          <p:cNvSpPr/>
          <p:nvPr userDrawn="1"/>
        </p:nvSpPr>
        <p:spPr>
          <a:xfrm>
            <a:off x="88641" y="41507"/>
            <a:ext cx="1470738" cy="171383"/>
          </a:xfrm>
          <a:prstGeom prst="rect">
            <a:avLst/>
          </a:prstGeom>
          <a:solidFill>
            <a:schemeClr val="bg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750" dirty="0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" y="14890"/>
            <a:ext cx="1733167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75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하이마트</a:t>
            </a:r>
            <a:r>
              <a:rPr lang="ko-KR" altLang="en-US" sz="675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쇼핑몰 프로젝트 화면 상세설계</a:t>
            </a:r>
            <a:endParaRPr lang="ko-KR" altLang="en-US" sz="675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858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533F-06F0-4EB3-AD6F-B1578508CA1C}" type="datetimeFigureOut">
              <a:rPr lang="ko-KR" altLang="en-US" smtClean="0"/>
              <a:t>2016-10-25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EE7B-806B-4F2E-8ADA-FC89975521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536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533F-06F0-4EB3-AD6F-B1578508CA1C}" type="datetimeFigureOut">
              <a:rPr lang="ko-KR" altLang="en-US" smtClean="0"/>
              <a:t>2016-10-25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EE7B-806B-4F2E-8ADA-FC89975521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8780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533F-06F0-4EB3-AD6F-B1578508CA1C}" type="datetimeFigureOut">
              <a:rPr lang="ko-KR" altLang="en-US" smtClean="0"/>
              <a:t>2016-10-25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EE7B-806B-4F2E-8ADA-FC89975521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4497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533F-06F0-4EB3-AD6F-B1578508CA1C}" type="datetimeFigureOut">
              <a:rPr lang="ko-KR" altLang="en-US" smtClean="0"/>
              <a:t>2016-10-25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EE7B-806B-4F2E-8ADA-FC89975521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66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533F-06F0-4EB3-AD6F-B1578508CA1C}" type="datetimeFigureOut">
              <a:rPr lang="ko-KR" altLang="en-US" smtClean="0"/>
              <a:t>2016-10-25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EE7B-806B-4F2E-8ADA-FC89975521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3164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533F-06F0-4EB3-AD6F-B1578508CA1C}" type="datetimeFigureOut">
              <a:rPr lang="ko-KR" altLang="en-US" smtClean="0"/>
              <a:t>2016-10-25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EE7B-806B-4F2E-8ADA-FC89975521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4213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533F-06F0-4EB3-AD6F-B1578508CA1C}" type="datetimeFigureOut">
              <a:rPr lang="ko-KR" altLang="en-US" smtClean="0"/>
              <a:t>2016-10-25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EE7B-806B-4F2E-8ADA-FC89975521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5359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6533F-06F0-4EB3-AD6F-B1578508CA1C}" type="datetimeFigureOut">
              <a:rPr lang="ko-KR" altLang="en-US" smtClean="0"/>
              <a:t>2016-10-25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EEE7B-806B-4F2E-8ADA-FC89975521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573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666" r:id="rId2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17" Type="http://schemas.openxmlformats.org/officeDocument/2006/relationships/image" Target="../media/image45.jpe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5" Type="http://schemas.openxmlformats.org/officeDocument/2006/relationships/image" Target="../media/image4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329728" y="1565271"/>
            <a:ext cx="8543924" cy="800663"/>
          </a:xfrm>
          <a:prstGeom prst="rect">
            <a:avLst/>
          </a:prstGeom>
          <a:noFill/>
        </p:spPr>
        <p:txBody>
          <a:bodyPr vert="horz" wrap="square" lIns="0" tIns="36000" rIns="91440" bIns="45720" rtlCol="0" anchor="t">
            <a:sp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600"/>
              </a:lnSpc>
            </a:pPr>
            <a:r>
              <a:rPr lang="en-US" altLang="ko-KR" sz="4000" spc="-150" dirty="0" smtClean="0">
                <a:solidFill>
                  <a:srgbClr val="EC1C24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‘</a:t>
            </a:r>
            <a:r>
              <a:rPr lang="ko-KR" altLang="en-US" sz="4000" spc="-150" dirty="0" smtClean="0">
                <a:solidFill>
                  <a:srgbClr val="EC1C24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맞고 대학교</a:t>
            </a:r>
            <a:r>
              <a:rPr lang="en-US" altLang="ko-KR" sz="4000" spc="-150" dirty="0" smtClean="0">
                <a:solidFill>
                  <a:srgbClr val="EC1C24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’</a:t>
            </a:r>
            <a:r>
              <a:rPr lang="ko-KR" altLang="en-US" sz="4000" spc="-150" dirty="0" smtClean="0">
                <a:solidFill>
                  <a:srgbClr val="EC1C24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 </a:t>
            </a:r>
            <a:r>
              <a:rPr lang="ko-KR" altLang="en-US" sz="4000" spc="-150" dirty="0" smtClean="0">
                <a:solidFill>
                  <a:schemeClr val="bg1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프로젝트</a:t>
            </a:r>
            <a:endParaRPr lang="ko-KR" altLang="en-US" sz="4400" spc="-150" dirty="0">
              <a:solidFill>
                <a:schemeClr val="bg1"/>
              </a:solidFill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60388" y="2389892"/>
            <a:ext cx="1996700" cy="369332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신규 서비스 기획서</a:t>
            </a:r>
            <a:endParaRPr lang="ko-KR" altLang="en-US" dirty="0">
              <a:solidFill>
                <a:schemeClr val="bg1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0388" y="5760946"/>
            <a:ext cx="2164054" cy="553998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8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Project Planning 1 </a:t>
            </a:r>
            <a:r>
              <a:rPr lang="ko-KR" altLang="en-US" sz="8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인생은 쓰리고 팀</a:t>
            </a:r>
            <a:endParaRPr lang="en-US" altLang="ko-KR" sz="800" dirty="0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8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박진주  </a:t>
            </a:r>
            <a:r>
              <a:rPr lang="en-US" altLang="ko-KR" sz="8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http://jinjoopark.wixsite.com/portfolio</a:t>
            </a:r>
          </a:p>
          <a:p>
            <a:pPr>
              <a:lnSpc>
                <a:spcPct val="150000"/>
              </a:lnSpc>
            </a:pPr>
            <a:r>
              <a:rPr lang="ko-KR" altLang="en-US" sz="8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박채원</a:t>
            </a:r>
            <a:r>
              <a:rPr lang="en-US" altLang="ko-KR" sz="8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http://dreamai.wixsite.com/portfolio</a:t>
            </a:r>
            <a:endParaRPr lang="ko-KR" altLang="en-US" sz="8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4" name="Picture 2" descr="C:\Users\candy\Desktop\KakaoTalk_20160330_173732319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2" t="16498" r="1293" b="59706"/>
          <a:stretch/>
        </p:blipFill>
        <p:spPr bwMode="auto">
          <a:xfrm>
            <a:off x="9043458" y="5600994"/>
            <a:ext cx="494751" cy="460827"/>
          </a:xfrm>
          <a:prstGeom prst="rect">
            <a:avLst/>
          </a:prstGeom>
          <a:noFill/>
          <a:extLst/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19" y="5752495"/>
            <a:ext cx="748993" cy="7105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53012" y="5263878"/>
            <a:ext cx="3435804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8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1.0</a:t>
            </a:r>
            <a:endParaRPr lang="en-US" altLang="ko-KR" sz="800" dirty="0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8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2016-03~06</a:t>
            </a:r>
            <a:endParaRPr lang="en-US" altLang="ko-KR" sz="8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0388" y="5257563"/>
            <a:ext cx="740511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8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Version.</a:t>
            </a:r>
          </a:p>
          <a:p>
            <a:pPr>
              <a:lnSpc>
                <a:spcPct val="150000"/>
              </a:lnSpc>
            </a:pPr>
            <a:r>
              <a:rPr lang="en-US" altLang="ko-KR" sz="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Project period.</a:t>
            </a:r>
          </a:p>
        </p:txBody>
      </p:sp>
      <p:pic>
        <p:nvPicPr>
          <p:cNvPr id="16" name="Picture 2" descr="C:\Users\candy\Desktop\KakaoTalk_20160330_173732319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6" t="3980" r="54951" b="72224"/>
          <a:stretch/>
        </p:blipFill>
        <p:spPr bwMode="auto">
          <a:xfrm>
            <a:off x="5327891" y="1925332"/>
            <a:ext cx="483083" cy="38726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39616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4569050" y="2547172"/>
            <a:ext cx="1342034" cy="387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325"/>
              </a:lnSpc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프로젝트 목표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11659" y="3221514"/>
            <a:ext cx="665681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dirty="0">
                <a:solidFill>
                  <a:srgbClr val="FF0000"/>
                </a:solidFill>
                <a:latin typeface="a옛날사진관5" panose="02020600000000000000" pitchFamily="18" charset="-127"/>
                <a:ea typeface="a옛날사진관5" panose="02020600000000000000" pitchFamily="18" charset="-127"/>
              </a:rPr>
              <a:t>모든 사람들이 즐길 수 있는 </a:t>
            </a:r>
            <a:r>
              <a:rPr lang="en-US" altLang="ko-KR" sz="2400" dirty="0">
                <a:solidFill>
                  <a:srgbClr val="FF0000"/>
                </a:solidFill>
                <a:latin typeface="a옛날사진관5" panose="02020600000000000000" pitchFamily="18" charset="-127"/>
                <a:ea typeface="a옛날사진관5" panose="02020600000000000000" pitchFamily="18" charset="-127"/>
              </a:rPr>
              <a:t>‘</a:t>
            </a:r>
            <a:r>
              <a:rPr lang="ko-KR" altLang="en-US" sz="2400" dirty="0">
                <a:solidFill>
                  <a:srgbClr val="FF0000"/>
                </a:solidFill>
                <a:latin typeface="a옛날사진관5" panose="02020600000000000000" pitchFamily="18" charset="-127"/>
                <a:ea typeface="a옛날사진관5" panose="02020600000000000000" pitchFamily="18" charset="-127"/>
              </a:rPr>
              <a:t>맞고</a:t>
            </a:r>
            <a:r>
              <a:rPr lang="en-US" altLang="ko-KR" sz="2400" dirty="0">
                <a:solidFill>
                  <a:srgbClr val="FF0000"/>
                </a:solidFill>
                <a:latin typeface="a옛날사진관5" panose="02020600000000000000" pitchFamily="18" charset="-127"/>
                <a:ea typeface="a옛날사진관5" panose="02020600000000000000" pitchFamily="18" charset="-127"/>
              </a:rPr>
              <a:t>’</a:t>
            </a:r>
            <a:r>
              <a:rPr lang="ko-KR" altLang="en-US" sz="2400" dirty="0">
                <a:solidFill>
                  <a:srgbClr val="FF0000"/>
                </a:solidFill>
                <a:latin typeface="a옛날사진관5" panose="02020600000000000000" pitchFamily="18" charset="-127"/>
                <a:ea typeface="a옛날사진관5" panose="02020600000000000000" pitchFamily="18" charset="-127"/>
              </a:rPr>
              <a:t>로 </a:t>
            </a:r>
            <a:endParaRPr lang="en-US" altLang="ko-KR" sz="2400" dirty="0">
              <a:solidFill>
                <a:srgbClr val="FF0000"/>
              </a:solidFill>
              <a:latin typeface="a옛날사진관5" panose="02020600000000000000" pitchFamily="18" charset="-127"/>
              <a:ea typeface="a옛날사진관5" panose="02020600000000000000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dirty="0">
                <a:solidFill>
                  <a:srgbClr val="FF0000"/>
                </a:solidFill>
                <a:latin typeface="a옛날사진관5" panose="02020600000000000000" pitchFamily="18" charset="-127"/>
                <a:ea typeface="a옛날사진관5" panose="02020600000000000000" pitchFamily="18" charset="-127"/>
              </a:rPr>
              <a:t>어르신들에게 새로운 역할을 제공</a:t>
            </a:r>
            <a:endParaRPr lang="en-US" altLang="ko-KR" sz="2400" dirty="0">
              <a:solidFill>
                <a:srgbClr val="FF0000"/>
              </a:solidFill>
              <a:latin typeface="a옛날사진관5" panose="02020600000000000000" pitchFamily="18" charset="-127"/>
              <a:ea typeface="a옛날사진관5" panose="02020600000000000000" pitchFamily="18" charset="-127"/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1043982" y="384296"/>
            <a:ext cx="1154306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프로젝트 선정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2037300" y="480220"/>
            <a:ext cx="763392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97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3903811" y="3009147"/>
            <a:ext cx="1753069" cy="3872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2325"/>
              </a:lnSpc>
            </a:pP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모든 세대의 놀이터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5831825" y="3009224"/>
            <a:ext cx="528288" cy="505519"/>
            <a:chOff x="5044552" y="1926669"/>
            <a:chExt cx="1018297" cy="974408"/>
          </a:xfrm>
        </p:grpSpPr>
        <p:pic>
          <p:nvPicPr>
            <p:cNvPr id="32" name="Picture 4" descr="C:\Users\candy\Desktop\KakaoTalk_20160330_173732319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42" t="19604" r="22904" b="69227"/>
            <a:stretch/>
          </p:blipFill>
          <p:spPr bwMode="auto">
            <a:xfrm rot="1277754">
              <a:off x="5435004" y="2512431"/>
              <a:ext cx="319075" cy="388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C:\Users\candy\Desktop\KakaoTalk_20160330_173732319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8" t="35546" r="74616" b="53104"/>
            <a:stretch/>
          </p:blipFill>
          <p:spPr bwMode="auto">
            <a:xfrm rot="5400000">
              <a:off x="5702912" y="2138787"/>
              <a:ext cx="324916" cy="394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C:\Users\candy\Desktop\KakaoTalk_20160330_173732319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609" t="18565" r="4370" b="57090"/>
            <a:stretch/>
          </p:blipFill>
          <p:spPr bwMode="auto">
            <a:xfrm rot="1277754">
              <a:off x="5044552" y="1926669"/>
              <a:ext cx="823808" cy="847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TextBox 34"/>
          <p:cNvSpPr txBox="1"/>
          <p:nvPr/>
        </p:nvSpPr>
        <p:spPr>
          <a:xfrm>
            <a:off x="3889123" y="3158657"/>
            <a:ext cx="240360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dirty="0">
                <a:solidFill>
                  <a:srgbClr val="FF0000"/>
                </a:solidFill>
                <a:latin typeface="a옛날사진관5" panose="02020600000000000000" pitchFamily="18" charset="-127"/>
                <a:ea typeface="a옛날사진관5" panose="02020600000000000000" pitchFamily="18" charset="-127"/>
              </a:rPr>
              <a:t>맞고 대학교</a:t>
            </a:r>
            <a:endParaRPr lang="en-US" altLang="ko-KR" sz="2400" dirty="0">
              <a:solidFill>
                <a:srgbClr val="FF0000"/>
              </a:solidFill>
              <a:latin typeface="a옛날사진관5" panose="02020600000000000000" pitchFamily="18" charset="-127"/>
              <a:ea typeface="a옛날사진관5" panose="02020600000000000000" pitchFamily="18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2739346" y="2047006"/>
            <a:ext cx="915636" cy="387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325"/>
              </a:lnSpc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독거노인</a:t>
            </a:r>
          </a:p>
        </p:txBody>
      </p:sp>
      <p:cxnSp>
        <p:nvCxnSpPr>
          <p:cNvPr id="37" name="직선 화살표 연결선 36"/>
          <p:cNvCxnSpPr/>
          <p:nvPr/>
        </p:nvCxnSpPr>
        <p:spPr>
          <a:xfrm>
            <a:off x="3475515" y="2480788"/>
            <a:ext cx="612927" cy="52511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직사각형 49"/>
          <p:cNvSpPr/>
          <p:nvPr/>
        </p:nvSpPr>
        <p:spPr>
          <a:xfrm>
            <a:off x="6118299" y="4391127"/>
            <a:ext cx="1585690" cy="387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325"/>
              </a:lnSpc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새로운 역할 부여</a:t>
            </a:r>
          </a:p>
        </p:txBody>
      </p:sp>
      <p:cxnSp>
        <p:nvCxnSpPr>
          <p:cNvPr id="51" name="직선 화살표 연결선 50"/>
          <p:cNvCxnSpPr/>
          <p:nvPr/>
        </p:nvCxnSpPr>
        <p:spPr>
          <a:xfrm>
            <a:off x="6003428" y="3793444"/>
            <a:ext cx="612927" cy="52511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내용 개체 틀 2"/>
          <p:cNvSpPr txBox="1">
            <a:spLocks/>
          </p:cNvSpPr>
          <p:nvPr/>
        </p:nvSpPr>
        <p:spPr>
          <a:xfrm>
            <a:off x="1043982" y="384296"/>
            <a:ext cx="1154306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프로젝트 선정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2037300" y="480220"/>
            <a:ext cx="763392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73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069549" y="4863833"/>
            <a:ext cx="2274656" cy="71558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3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독거노인 분들의</a:t>
            </a:r>
            <a:endParaRPr lang="en-US" altLang="ko-KR" sz="13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3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외로움 해소</a:t>
            </a:r>
            <a:endParaRPr lang="en-US" altLang="ko-KR" sz="13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1091483" y="693742"/>
            <a:ext cx="1522853" cy="294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2325"/>
              </a:lnSpc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프로젝트 기대효과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4755739" y="5285148"/>
            <a:ext cx="907524" cy="214811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943" y="2031170"/>
            <a:ext cx="4030673" cy="237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34"/>
          <a:stretch/>
        </p:blipFill>
        <p:spPr>
          <a:xfrm>
            <a:off x="5988116" y="2278003"/>
            <a:ext cx="2459219" cy="2470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내용 개체 틀 2"/>
          <p:cNvSpPr txBox="1">
            <a:spLocks/>
          </p:cNvSpPr>
          <p:nvPr/>
        </p:nvSpPr>
        <p:spPr>
          <a:xfrm>
            <a:off x="1043982" y="384296"/>
            <a:ext cx="1154306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프로젝트 선정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2037300" y="480220"/>
            <a:ext cx="763392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39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87878" y="4863833"/>
            <a:ext cx="8637999" cy="71558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3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스타 어르신 탄생으로</a:t>
            </a:r>
            <a:endParaRPr lang="en-US" altLang="ko-KR" sz="13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3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제 </a:t>
            </a:r>
            <a:r>
              <a:rPr lang="en-US" altLang="ko-KR" sz="13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</a:t>
            </a:r>
            <a:r>
              <a:rPr lang="ko-KR" altLang="en-US" sz="13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 인생</a:t>
            </a:r>
          </a:p>
        </p:txBody>
      </p:sp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4775105" y="5285148"/>
            <a:ext cx="890081" cy="214811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646" y="1974012"/>
            <a:ext cx="3563714" cy="1960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339" y="2791055"/>
            <a:ext cx="3487192" cy="1960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664" y="1974012"/>
            <a:ext cx="2974073" cy="1679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내용 개체 틀 2"/>
          <p:cNvSpPr txBox="1">
            <a:spLocks/>
          </p:cNvSpPr>
          <p:nvPr/>
        </p:nvSpPr>
        <p:spPr>
          <a:xfrm>
            <a:off x="1043982" y="384296"/>
            <a:ext cx="1154306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프로젝트 선정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091483" y="693742"/>
            <a:ext cx="1522853" cy="294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2325"/>
              </a:lnSpc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프로젝트 기대효과</a:t>
            </a:r>
          </a:p>
        </p:txBody>
      </p:sp>
      <p:cxnSp>
        <p:nvCxnSpPr>
          <p:cNvPr id="13" name="직선 연결선 12"/>
          <p:cNvCxnSpPr/>
          <p:nvPr/>
        </p:nvCxnSpPr>
        <p:spPr>
          <a:xfrm>
            <a:off x="2037300" y="480220"/>
            <a:ext cx="763392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94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87878" y="4863833"/>
            <a:ext cx="8637999" cy="71558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3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젊은이에겐 </a:t>
            </a:r>
            <a:r>
              <a:rPr lang="en-US" altLang="ko-KR" sz="13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r>
              <a:rPr lang="ko-KR" altLang="en-US" sz="13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인 방송의 재미 선사</a:t>
            </a:r>
            <a:r>
              <a:rPr lang="en-US" altLang="ko-KR" sz="13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ko-KR" altLang="en-US" sz="13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어르신에겐 맞고 선생이라는 새로운 역할 부여</a:t>
            </a:r>
          </a:p>
        </p:txBody>
      </p:sp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5589382" y="5272622"/>
            <a:ext cx="1218389" cy="214811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2" name="직사각형 11"/>
          <p:cNvSpPr/>
          <p:nvPr/>
        </p:nvSpPr>
        <p:spPr>
          <a:xfrm>
            <a:off x="5645314" y="4985757"/>
            <a:ext cx="746601" cy="214811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"/>
          <a:stretch/>
        </p:blipFill>
        <p:spPr>
          <a:xfrm>
            <a:off x="1717479" y="1903334"/>
            <a:ext cx="3896955" cy="2180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2" b="8753"/>
          <a:stretch/>
        </p:blipFill>
        <p:spPr>
          <a:xfrm>
            <a:off x="4333376" y="2404496"/>
            <a:ext cx="3780503" cy="2180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내용 개체 틀 2"/>
          <p:cNvSpPr txBox="1">
            <a:spLocks/>
          </p:cNvSpPr>
          <p:nvPr/>
        </p:nvSpPr>
        <p:spPr>
          <a:xfrm>
            <a:off x="1043982" y="384296"/>
            <a:ext cx="1154306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프로젝트 선정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091483" y="693742"/>
            <a:ext cx="1522853" cy="294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2325"/>
              </a:lnSpc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프로젝트 기대효과</a:t>
            </a:r>
          </a:p>
        </p:txBody>
      </p:sp>
      <p:cxnSp>
        <p:nvCxnSpPr>
          <p:cNvPr id="19" name="직선 연결선 18"/>
          <p:cNvCxnSpPr/>
          <p:nvPr/>
        </p:nvCxnSpPr>
        <p:spPr>
          <a:xfrm>
            <a:off x="2037300" y="480220"/>
            <a:ext cx="763392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2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69" name="TextBox 68"/>
          <p:cNvSpPr txBox="1"/>
          <p:nvPr/>
        </p:nvSpPr>
        <p:spPr>
          <a:xfrm>
            <a:off x="1397002" y="3277652"/>
            <a:ext cx="1753069" cy="3872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2325"/>
              </a:lnSpc>
            </a:pP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모든 세대의 놀이터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grpSp>
        <p:nvGrpSpPr>
          <p:cNvPr id="70" name="그룹 69"/>
          <p:cNvGrpSpPr/>
          <p:nvPr/>
        </p:nvGrpSpPr>
        <p:grpSpPr>
          <a:xfrm>
            <a:off x="3140384" y="3290917"/>
            <a:ext cx="528288" cy="505519"/>
            <a:chOff x="5044552" y="1926669"/>
            <a:chExt cx="1018297" cy="974408"/>
          </a:xfrm>
        </p:grpSpPr>
        <p:pic>
          <p:nvPicPr>
            <p:cNvPr id="71" name="Picture 4" descr="C:\Users\candy\Desktop\KakaoTalk_20160330_173732319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42" t="19604" r="22904" b="69227"/>
            <a:stretch/>
          </p:blipFill>
          <p:spPr bwMode="auto">
            <a:xfrm rot="1277754">
              <a:off x="5435004" y="2512431"/>
              <a:ext cx="319075" cy="388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4" descr="C:\Users\candy\Desktop\KakaoTalk_20160330_173732319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8" t="35546" r="74616" b="53104"/>
            <a:stretch/>
          </p:blipFill>
          <p:spPr bwMode="auto">
            <a:xfrm rot="5400000">
              <a:off x="5702912" y="2138787"/>
              <a:ext cx="324916" cy="394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4" descr="C:\Users\candy\Desktop\KakaoTalk_20160330_173732319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609" t="18565" r="4370" b="57090"/>
            <a:stretch/>
          </p:blipFill>
          <p:spPr bwMode="auto">
            <a:xfrm rot="1277754">
              <a:off x="5044552" y="1926669"/>
              <a:ext cx="823808" cy="847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4" name="TextBox 73"/>
          <p:cNvSpPr txBox="1"/>
          <p:nvPr/>
        </p:nvSpPr>
        <p:spPr>
          <a:xfrm>
            <a:off x="1622528" y="3427063"/>
            <a:ext cx="180318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dirty="0">
                <a:solidFill>
                  <a:srgbClr val="FF0000"/>
                </a:solidFill>
                <a:latin typeface="a옛날사진관5" panose="02020600000000000000" pitchFamily="18" charset="-127"/>
                <a:ea typeface="a옛날사진관5" panose="02020600000000000000" pitchFamily="18" charset="-127"/>
              </a:rPr>
              <a:t>맞고 대학교</a:t>
            </a:r>
            <a:endParaRPr lang="en-US" altLang="ko-KR" sz="2400" dirty="0">
              <a:solidFill>
                <a:srgbClr val="FF0000"/>
              </a:solidFill>
              <a:latin typeface="a옛날사진관5" panose="02020600000000000000" pitchFamily="18" charset="-127"/>
              <a:ea typeface="a옛날사진관5" panose="02020600000000000000" pitchFamily="18" charset="-127"/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7151322" y="3329556"/>
            <a:ext cx="1853392" cy="387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325"/>
              </a:lnSpc>
            </a:pP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세대갈등의 경계가 되는 나이</a:t>
            </a:r>
          </a:p>
        </p:txBody>
      </p:sp>
      <p:sp>
        <p:nvSpPr>
          <p:cNvPr id="76" name="직사각형 75"/>
          <p:cNvSpPr/>
          <p:nvPr/>
        </p:nvSpPr>
        <p:spPr>
          <a:xfrm>
            <a:off x="7162701" y="3632848"/>
            <a:ext cx="864340" cy="387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325"/>
              </a:lnSpc>
            </a:pPr>
            <a:r>
              <a:rPr lang="en-US" altLang="ko-KR" sz="210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5060</a:t>
            </a:r>
            <a:endParaRPr lang="ko-KR" altLang="en-US" sz="210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pic>
        <p:nvPicPr>
          <p:cNvPr id="77" name="그림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994" y="1762572"/>
            <a:ext cx="956204" cy="1040574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6744995" y="1445497"/>
            <a:ext cx="691729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어르신</a:t>
            </a:r>
          </a:p>
        </p:txBody>
      </p:sp>
      <p:sp>
        <p:nvSpPr>
          <p:cNvPr id="79" name="직사각형 78"/>
          <p:cNvSpPr/>
          <p:nvPr/>
        </p:nvSpPr>
        <p:spPr>
          <a:xfrm>
            <a:off x="6138693" y="1835149"/>
            <a:ext cx="996352" cy="1121632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pic>
        <p:nvPicPr>
          <p:cNvPr id="80" name="그림 7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2700"/>
                    </a14:imgEffect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182" y="4605034"/>
            <a:ext cx="1236069" cy="875549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6763581" y="5497095"/>
            <a:ext cx="691729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젊은이</a:t>
            </a:r>
          </a:p>
        </p:txBody>
      </p:sp>
      <p:sp>
        <p:nvSpPr>
          <p:cNvPr id="82" name="직사각형 81"/>
          <p:cNvSpPr/>
          <p:nvPr/>
        </p:nvSpPr>
        <p:spPr>
          <a:xfrm>
            <a:off x="5775028" y="1444357"/>
            <a:ext cx="1159292" cy="387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325"/>
              </a:lnSpc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교수 포지션</a:t>
            </a:r>
          </a:p>
        </p:txBody>
      </p:sp>
      <p:sp>
        <p:nvSpPr>
          <p:cNvPr id="83" name="직사각형 82"/>
          <p:cNvSpPr/>
          <p:nvPr/>
        </p:nvSpPr>
        <p:spPr>
          <a:xfrm>
            <a:off x="5781257" y="5501404"/>
            <a:ext cx="1159292" cy="387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325"/>
              </a:lnSpc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학생 포지션</a:t>
            </a:r>
          </a:p>
        </p:txBody>
      </p:sp>
      <p:sp>
        <p:nvSpPr>
          <p:cNvPr id="84" name="아래쪽 화살표 83"/>
          <p:cNvSpPr/>
          <p:nvPr/>
        </p:nvSpPr>
        <p:spPr>
          <a:xfrm rot="14795337">
            <a:off x="4764588" y="2014401"/>
            <a:ext cx="192266" cy="2207958"/>
          </a:xfrm>
          <a:prstGeom prst="downArrow">
            <a:avLst/>
          </a:prstGeom>
          <a:solidFill>
            <a:srgbClr val="F57979"/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85" name="TextBox 84"/>
          <p:cNvSpPr txBox="1"/>
          <p:nvPr/>
        </p:nvSpPr>
        <p:spPr>
          <a:xfrm rot="1628307">
            <a:off x="3687634" y="4346709"/>
            <a:ext cx="2041231" cy="30008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9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재미</a:t>
            </a:r>
            <a:r>
              <a:rPr lang="en-US" altLang="ko-KR" sz="9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9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새로운 경험</a:t>
            </a:r>
            <a:r>
              <a:rPr lang="en-US" altLang="ko-KR" sz="9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9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사교활동</a:t>
            </a:r>
            <a:r>
              <a:rPr lang="en-US" altLang="ko-KR" sz="9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9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어르신 인맥</a:t>
            </a:r>
          </a:p>
        </p:txBody>
      </p:sp>
      <p:sp>
        <p:nvSpPr>
          <p:cNvPr id="86" name="TextBox 85"/>
          <p:cNvSpPr txBox="1"/>
          <p:nvPr/>
        </p:nvSpPr>
        <p:spPr>
          <a:xfrm rot="20203829">
            <a:off x="3678448" y="2808254"/>
            <a:ext cx="2152285" cy="30008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9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외로움해소</a:t>
            </a:r>
            <a:r>
              <a:rPr lang="en-US" altLang="ko-KR" sz="9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</a:t>
            </a:r>
            <a:r>
              <a:rPr lang="ko-KR" altLang="en-US" sz="9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새로운 역할</a:t>
            </a:r>
            <a:r>
              <a:rPr lang="en-US" altLang="ko-KR" sz="9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9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만족감</a:t>
            </a:r>
            <a:r>
              <a:rPr lang="en-US" altLang="ko-KR" sz="9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9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치매방지</a:t>
            </a:r>
            <a:r>
              <a:rPr lang="en-US" altLang="ko-KR" sz="9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ko-KR" altLang="en-US" sz="9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7" name="아래쪽 화살표 86"/>
          <p:cNvSpPr/>
          <p:nvPr/>
        </p:nvSpPr>
        <p:spPr>
          <a:xfrm rot="17777798">
            <a:off x="4726773" y="3276014"/>
            <a:ext cx="192266" cy="2165929"/>
          </a:xfrm>
          <a:prstGeom prst="downArrow">
            <a:avLst/>
          </a:prstGeom>
          <a:solidFill>
            <a:srgbClr val="F57979"/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88" name="아래쪽 화살표 87"/>
          <p:cNvSpPr/>
          <p:nvPr/>
        </p:nvSpPr>
        <p:spPr>
          <a:xfrm rot="10800000">
            <a:off x="6242569" y="2907719"/>
            <a:ext cx="312884" cy="1494044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89" name="아래쪽 화살표 88"/>
          <p:cNvSpPr/>
          <p:nvPr/>
        </p:nvSpPr>
        <p:spPr>
          <a:xfrm>
            <a:off x="6732063" y="2918539"/>
            <a:ext cx="312884" cy="1494044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90" name="TextBox 89"/>
          <p:cNvSpPr txBox="1"/>
          <p:nvPr/>
        </p:nvSpPr>
        <p:spPr>
          <a:xfrm>
            <a:off x="6751748" y="2855553"/>
            <a:ext cx="397609" cy="1062155"/>
          </a:xfrm>
          <a:prstGeom prst="rect">
            <a:avLst/>
          </a:prstGeom>
          <a:noFill/>
        </p:spPr>
        <p:txBody>
          <a:bodyPr vert="wordArtVertRtl" wrap="square" rtlCol="0" anchor="b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825" b="1" spc="-113" dirty="0" err="1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티칭</a:t>
            </a:r>
            <a:r>
              <a:rPr lang="ko-KR" altLang="en-US" sz="825" b="1" spc="-113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서비스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148305" y="3269163"/>
            <a:ext cx="993389" cy="7386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ko-KR" alt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소</a:t>
            </a:r>
            <a:endParaRPr lang="en-US" altLang="ko-KR" sz="2100" b="1" dirty="0"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통</a:t>
            </a:r>
            <a:endParaRPr lang="en-US" altLang="ko-KR" sz="2100" b="1" dirty="0"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256924" y="3436484"/>
            <a:ext cx="397609" cy="942936"/>
          </a:xfrm>
          <a:prstGeom prst="rect">
            <a:avLst/>
          </a:prstGeom>
          <a:noFill/>
        </p:spPr>
        <p:txBody>
          <a:bodyPr vert="wordArtVertRtl" wrap="square" rtlCol="0" anchor="b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825" b="1" spc="-113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맞고 배우기</a:t>
            </a:r>
          </a:p>
        </p:txBody>
      </p:sp>
      <p:sp>
        <p:nvSpPr>
          <p:cNvPr id="93" name="직사각형 92"/>
          <p:cNvSpPr/>
          <p:nvPr/>
        </p:nvSpPr>
        <p:spPr>
          <a:xfrm>
            <a:off x="5931093" y="4560047"/>
            <a:ext cx="1426604" cy="94418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1" name="내용 개체 틀 2"/>
          <p:cNvSpPr txBox="1">
            <a:spLocks/>
          </p:cNvSpPr>
          <p:nvPr/>
        </p:nvSpPr>
        <p:spPr>
          <a:xfrm>
            <a:off x="1043982" y="384296"/>
            <a:ext cx="1154306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프로젝트 선정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1091483" y="693742"/>
            <a:ext cx="1522853" cy="294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2325"/>
              </a:lnSpc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프로젝트 프로세스</a:t>
            </a:r>
          </a:p>
        </p:txBody>
      </p:sp>
      <p:cxnSp>
        <p:nvCxnSpPr>
          <p:cNvPr id="34" name="직선 연결선 33"/>
          <p:cNvCxnSpPr/>
          <p:nvPr/>
        </p:nvCxnSpPr>
        <p:spPr>
          <a:xfrm>
            <a:off x="2037300" y="480220"/>
            <a:ext cx="763392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41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16</a:t>
            </a:fld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/>
          </p:nvPr>
        </p:nvGraphicFramePr>
        <p:xfrm>
          <a:off x="1377253" y="1362881"/>
          <a:ext cx="7631280" cy="48356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69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488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227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2270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46675">
                <a:tc>
                  <a:txBody>
                    <a:bodyPr/>
                    <a:lstStyle/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aseline="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구분</a:t>
                      </a:r>
                      <a:endParaRPr lang="ko-KR" altLang="en-US" sz="800" b="0" baseline="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5700" marR="65700" marT="32850" marB="328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en-US" altLang="ko-KR" sz="800" baseline="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A</a:t>
                      </a:r>
                      <a:endParaRPr lang="ko-KR" altLang="en-US" sz="800" b="0" baseline="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5700" marR="65700" marT="32850" marB="328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en-US" altLang="ko-KR" sz="800" baseline="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B</a:t>
                      </a:r>
                      <a:endParaRPr lang="ko-KR" altLang="en-US" sz="800" b="0" baseline="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5700" marR="65700" marT="32850" marB="328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en-US" altLang="ko-KR" sz="800" baseline="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C</a:t>
                      </a:r>
                      <a:endParaRPr lang="ko-KR" altLang="en-US" sz="800" b="0" baseline="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5700" marR="65700" marT="32850" marB="328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9765">
                <a:tc>
                  <a:txBody>
                    <a:bodyPr/>
                    <a:lstStyle/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김세연</a:t>
                      </a:r>
                      <a:endParaRPr lang="ko-KR" altLang="en-US" sz="800" b="0" baseline="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5700" marR="65700" marT="32850" marB="328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스타 </a:t>
                      </a:r>
                      <a:r>
                        <a:rPr lang="ko-KR" altLang="en-US" sz="800" baseline="0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타짜</a:t>
                      </a: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어르신과</a:t>
                      </a:r>
                    </a:p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aseline="0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타짜</a:t>
                      </a: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젊은이의 대결</a:t>
                      </a:r>
                      <a:endParaRPr lang="ko-KR" altLang="en-US" sz="800" b="0" baseline="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5700" marR="65700" marT="32850" marB="328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="1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맞고 뿐만이 아니라 바둑이나 체스 등</a:t>
                      </a:r>
                      <a:endParaRPr lang="en-US" altLang="ko-KR" sz="800" b="1" baseline="0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="1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젊은이와 어르신이 즐길 수 있는 게임 개발</a:t>
                      </a:r>
                      <a:endParaRPr lang="ko-KR" altLang="en-US" sz="800" b="1" baseline="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5700" marR="65700" marT="32850" marB="328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랭킹을 지켜라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!!</a:t>
                      </a:r>
                    </a:p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매주 </a:t>
                      </a:r>
                      <a:r>
                        <a:rPr lang="ko-KR" altLang="en-US" sz="800" baseline="0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랭킹전</a:t>
                      </a: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실시</a:t>
                      </a:r>
                      <a:endParaRPr lang="ko-KR" altLang="en-US" sz="800" b="0" baseline="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5700" marR="65700" marT="32850" marB="328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8192">
                <a:tc>
                  <a:txBody>
                    <a:bodyPr/>
                    <a:lstStyle/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aseline="0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김하람</a:t>
                      </a:r>
                      <a:endParaRPr lang="ko-KR" altLang="en-US" sz="800" b="0" baseline="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5700" marR="65700" marT="32850" marB="328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  </a:t>
                      </a: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백년손님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‘</a:t>
                      </a:r>
                      <a:r>
                        <a:rPr lang="ko-KR" altLang="en-US" sz="800" baseline="0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후타삼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ko-KR" altLang="en-US" sz="800" baseline="0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후포리</a:t>
                      </a: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ko-KR" altLang="en-US" sz="800" baseline="0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타짜</a:t>
                      </a: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</a:t>
                      </a:r>
                      <a:r>
                        <a:rPr lang="ko-KR" altLang="en-US" sz="800" baseline="0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인방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)’</a:t>
                      </a:r>
                    </a:p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aseline="0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처럼</a:t>
                      </a: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SNS </a:t>
                      </a: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영상 </a:t>
                      </a:r>
                      <a:r>
                        <a:rPr lang="ko-KR" altLang="en-US" sz="800" baseline="0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컨텐츠를</a:t>
                      </a: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통해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/>
                      </a:r>
                      <a:b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</a:b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스타 발굴하는 것도 </a:t>
                      </a:r>
                      <a:r>
                        <a:rPr lang="ko-KR" altLang="en-US" sz="800" baseline="0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재밌을</a:t>
                      </a: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듯</a:t>
                      </a:r>
                      <a:endParaRPr lang="en-US" altLang="ko-KR" sz="800" baseline="0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ex) </a:t>
                      </a:r>
                      <a:r>
                        <a:rPr lang="ko-KR" altLang="en-US" sz="800" baseline="0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타짜</a:t>
                      </a: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실력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+</a:t>
                      </a:r>
                      <a:r>
                        <a:rPr lang="ko-KR" altLang="en-US" sz="800" baseline="0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예능감</a:t>
                      </a: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넘치는 어르신</a:t>
                      </a:r>
                      <a:endParaRPr lang="en-US" altLang="ko-KR" sz="800" b="0" baseline="0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5700" marR="65700" marT="32850" marB="328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아프리카 방송으로 사람들에게</a:t>
                      </a:r>
                      <a:endParaRPr lang="en-US" altLang="ko-KR" sz="800" baseline="0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aseline="0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노이즈</a:t>
                      </a: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마케팅 해본다</a:t>
                      </a:r>
                    </a:p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ex) </a:t>
                      </a: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조승우 </a:t>
                      </a:r>
                      <a:r>
                        <a:rPr lang="en-US" altLang="ko-KR" sz="800" baseline="0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vs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김윤식 실제 실력은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?</a:t>
                      </a:r>
                      <a:endParaRPr lang="ko-KR" altLang="en-US" sz="800" b="0" baseline="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5700" marR="65700" marT="32850" marB="328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고수들의 </a:t>
                      </a:r>
                      <a:r>
                        <a:rPr lang="ko-KR" altLang="en-US" sz="800" baseline="0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유투브</a:t>
                      </a: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게임 </a:t>
                      </a:r>
                      <a:r>
                        <a:rPr lang="ko-KR" altLang="en-US" sz="800" baseline="0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컨텐츠를</a:t>
                      </a: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참고해본다</a:t>
                      </a:r>
                      <a:endParaRPr lang="ko-KR" altLang="en-US" sz="800" b="0" baseline="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5700" marR="65700" marT="32850" marB="328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8978">
                <a:tc>
                  <a:txBody>
                    <a:bodyPr/>
                    <a:lstStyle/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박진주</a:t>
                      </a:r>
                      <a:endParaRPr lang="ko-KR" altLang="en-US" sz="800" b="0" baseline="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5700" marR="65700" marT="32850" marB="328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스타게임처럼 </a:t>
                      </a:r>
                      <a:r>
                        <a:rPr lang="ko-KR" altLang="en-US" sz="800" baseline="0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후원사를</a:t>
                      </a: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모집해 상금을 확보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어르신이 우승하면 모두 전달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</a:t>
                      </a:r>
                    </a:p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젊은이가 우승하면 일부 기부하고 전달</a:t>
                      </a:r>
                      <a:endParaRPr lang="ko-KR" altLang="en-US" sz="800" b="0" baseline="0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5700" marR="65700" marT="32850" marB="328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게임 때만 중계하는 것이 아니라</a:t>
                      </a:r>
                      <a:endParaRPr lang="en-US" altLang="ko-KR" sz="800" baseline="0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어르신들이 적적하실 때 개인방송으로</a:t>
                      </a:r>
                      <a:endParaRPr lang="en-US" altLang="ko-KR" sz="800" baseline="0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소통할 수 있게끔 한다</a:t>
                      </a:r>
                      <a:endParaRPr lang="ko-KR" altLang="en-US" sz="800" b="0" baseline="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5700" marR="65700" marT="32850" marB="328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aseline="0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타짜</a:t>
                      </a: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어르신의 맞고 강의 등의</a:t>
                      </a:r>
                      <a:endParaRPr lang="en-US" altLang="ko-KR" sz="800" baseline="0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재미 </a:t>
                      </a:r>
                      <a:r>
                        <a:rPr lang="ko-KR" altLang="en-US" sz="800" baseline="0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컨텐츠</a:t>
                      </a: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제공한다</a:t>
                      </a:r>
                      <a:endParaRPr lang="ko-KR" altLang="en-US" sz="800" b="0" baseline="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5700" marR="65700" marT="32850" marB="328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08192">
                <a:tc>
                  <a:txBody>
                    <a:bodyPr/>
                    <a:lstStyle/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박채원</a:t>
                      </a:r>
                      <a:endParaRPr lang="ko-KR" altLang="en-US" sz="800" b="0" baseline="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5700" marR="65700" marT="32850" marB="328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온라인 게임이 불가함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..</a:t>
                      </a: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노인은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..</a:t>
                      </a:r>
                      <a:r>
                        <a:rPr lang="ko-KR" altLang="en-US" sz="800" baseline="0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흡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...!!</a:t>
                      </a:r>
                    </a:p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그래서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! </a:t>
                      </a: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노인과 젊은이를 오프라인 전화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/</a:t>
                      </a: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문자로 매칭해주고 노인에게 배움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즉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노인은 스승이 됨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) </a:t>
                      </a: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젊은이 </a:t>
                      </a:r>
                      <a:r>
                        <a:rPr lang="ko-KR" altLang="en-US" sz="800" baseline="0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매칭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최종대결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)</a:t>
                      </a: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은 온라인에서</a:t>
                      </a:r>
                      <a:endParaRPr lang="ko-KR" altLang="en-US" sz="800" b="0" baseline="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5700" marR="65700" marT="32850" marB="328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="1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최고의 스승 온라인투표</a:t>
                      </a:r>
                      <a:endParaRPr lang="en-US" altLang="ko-KR" sz="800" b="1" baseline="0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="1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en-US" altLang="ko-KR" sz="800" b="1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ko-KR" altLang="en-US" sz="800" b="1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제자들의 게임방송보고</a:t>
                      </a:r>
                      <a:r>
                        <a:rPr lang="en-US" altLang="ko-KR" sz="800" b="1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)</a:t>
                      </a:r>
                    </a:p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="1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스승 </a:t>
                      </a:r>
                      <a:r>
                        <a:rPr lang="en-US" altLang="ko-KR" sz="800" b="1" baseline="0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vs</a:t>
                      </a:r>
                      <a:r>
                        <a:rPr lang="en-US" altLang="ko-KR" sz="800" b="1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ko-KR" altLang="en-US" sz="800" b="1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스승</a:t>
                      </a:r>
                      <a:r>
                        <a:rPr lang="en-US" altLang="ko-KR" sz="800" b="1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: </a:t>
                      </a:r>
                      <a:r>
                        <a:rPr lang="ko-KR" altLang="en-US" sz="800" b="1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최고의 스승 가리기는</a:t>
                      </a:r>
                      <a:endParaRPr lang="en-US" altLang="ko-KR" sz="800" b="1" baseline="0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="1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오프라인에서</a:t>
                      </a:r>
                      <a:r>
                        <a:rPr lang="en-US" altLang="ko-KR" sz="800" b="1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!!</a:t>
                      </a:r>
                      <a:endParaRPr lang="ko-KR" altLang="en-US" sz="800" b="1" baseline="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5700" marR="65700" marT="32850" marB="328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친해지기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친밀도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)</a:t>
                      </a: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를 눌러 매 경기를 관람하고</a:t>
                      </a:r>
                      <a:endParaRPr lang="en-US" altLang="ko-KR" sz="800" baseline="0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제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</a:t>
                      </a: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의 제자를 뽑아 다음 경기 진행</a:t>
                      </a:r>
                      <a:endParaRPr lang="ko-KR" altLang="en-US" sz="800" b="0" baseline="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5700" marR="65700" marT="32850" marB="328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8978">
                <a:tc>
                  <a:txBody>
                    <a:bodyPr/>
                    <a:lstStyle/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천송희</a:t>
                      </a:r>
                      <a:endParaRPr lang="ko-KR" altLang="en-US" sz="800" b="0" baseline="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5700" marR="65700" marT="32850" marB="328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="1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연세 있는 어르신이 </a:t>
                      </a:r>
                      <a:r>
                        <a:rPr lang="ko-KR" altLang="en-US" sz="800" b="1" baseline="0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모바일</a:t>
                      </a:r>
                      <a:r>
                        <a:rPr lang="ko-KR" altLang="en-US" sz="800" b="1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사이즈의 디스플레이로 게임진행이 가능한가</a:t>
                      </a:r>
                      <a:r>
                        <a:rPr lang="en-US" altLang="ko-KR" sz="800" b="1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? PC</a:t>
                      </a:r>
                      <a:r>
                        <a:rPr lang="ko-KR" altLang="en-US" sz="800" b="1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를 이용한다면 </a:t>
                      </a:r>
                      <a:r>
                        <a:rPr lang="en-US" altLang="ko-KR" sz="800" b="1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ko-KR" altLang="en-US" sz="800" b="1" baseline="0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모바일</a:t>
                      </a:r>
                      <a:r>
                        <a:rPr lang="ko-KR" altLang="en-US" sz="800" b="1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마찬가지</a:t>
                      </a:r>
                      <a:r>
                        <a:rPr lang="en-US" altLang="ko-KR" sz="800" b="1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) </a:t>
                      </a:r>
                      <a:r>
                        <a:rPr lang="ko-KR" altLang="en-US" sz="800" b="1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설치 및 </a:t>
                      </a:r>
                      <a:r>
                        <a:rPr lang="en-US" altLang="ko-KR" sz="800" b="1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ID </a:t>
                      </a:r>
                      <a:r>
                        <a:rPr lang="ko-KR" altLang="en-US" sz="800" b="1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생성 등에 대한 가이드</a:t>
                      </a:r>
                      <a:r>
                        <a:rPr lang="en-US" altLang="ko-KR" sz="800" b="1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...</a:t>
                      </a:r>
                      <a:endParaRPr lang="ko-KR" altLang="en-US" sz="800" b="1" baseline="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5700" marR="65700" marT="32850" marB="328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노인들의 연금을 노리는 </a:t>
                      </a:r>
                      <a:r>
                        <a:rPr lang="ko-KR" altLang="en-US" sz="800" baseline="0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게임머니</a:t>
                      </a: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등에</a:t>
                      </a:r>
                      <a:endParaRPr lang="en-US" altLang="ko-KR" sz="800" baseline="0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대한 적절한 제약 필요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노인범죄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... </a:t>
                      </a:r>
                      <a:r>
                        <a:rPr lang="ko-KR" altLang="en-US" sz="800" baseline="0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ㅠㅠ</a:t>
                      </a:r>
                      <a:endParaRPr lang="ko-KR" altLang="en-US" sz="800" b="0" baseline="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5700" marR="65700" marT="32850" marB="328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보통 고스톱은 할머니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! </a:t>
                      </a: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바둑과 장기는 할아버지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!</a:t>
                      </a:r>
                    </a:p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남녀노소 윷놀이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!</a:t>
                      </a: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이지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... </a:t>
                      </a: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않을까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? </a:t>
                      </a: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조사필요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...^^;;</a:t>
                      </a:r>
                      <a:endParaRPr lang="en-US" altLang="ko-KR" sz="800" b="0" baseline="0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5700" marR="65700" marT="32850" marB="328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9765">
                <a:tc>
                  <a:txBody>
                    <a:bodyPr/>
                    <a:lstStyle/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김현정</a:t>
                      </a:r>
                      <a:endParaRPr lang="ko-KR" altLang="en-US" sz="800" b="0" baseline="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5700" marR="65700" marT="32850" marB="328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aseline="0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스마트폰을</a:t>
                      </a: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이용하는 사람과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PC</a:t>
                      </a: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를</a:t>
                      </a:r>
                      <a:endParaRPr lang="en-US" altLang="ko-KR" sz="800" baseline="0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이용하는 사람이 연결된다면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?</a:t>
                      </a:r>
                      <a:endParaRPr lang="ko-KR" altLang="en-US" sz="800" b="0" baseline="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5700" marR="65700" marT="32850" marB="328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노인들을 위해 기본적인 교육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?</a:t>
                      </a:r>
                    </a:p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가이드 필요</a:t>
                      </a:r>
                      <a:endParaRPr lang="ko-KR" altLang="en-US" sz="800" b="0" baseline="0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5700" marR="65700" marT="32850" marB="328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실제로 만나서 게임을 할 수 있는</a:t>
                      </a:r>
                      <a:endParaRPr lang="en-US" altLang="ko-KR" sz="800" baseline="0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주기적인 모임</a:t>
                      </a:r>
                      <a:endParaRPr lang="ko-KR" altLang="en-US" sz="800" b="0" baseline="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5700" marR="65700" marT="32850" marB="328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8" name="그룹 7"/>
          <p:cNvGrpSpPr/>
          <p:nvPr/>
        </p:nvGrpSpPr>
        <p:grpSpPr>
          <a:xfrm>
            <a:off x="1909790" y="1681502"/>
            <a:ext cx="4862199" cy="3985875"/>
            <a:chOff x="2026929" y="1315921"/>
            <a:chExt cx="6767097" cy="5547454"/>
          </a:xfrm>
        </p:grpSpPr>
        <p:sp>
          <p:nvSpPr>
            <p:cNvPr id="9" name="직사각형 8"/>
            <p:cNvSpPr/>
            <p:nvPr/>
          </p:nvSpPr>
          <p:spPr>
            <a:xfrm>
              <a:off x="2026929" y="5816098"/>
              <a:ext cx="3689131" cy="104727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5712380" y="4441073"/>
              <a:ext cx="3068784" cy="137502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5725242" y="1315921"/>
              <a:ext cx="3068784" cy="68225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/>
            </a:p>
          </p:txBody>
        </p:sp>
      </p:grpSp>
      <p:sp>
        <p:nvSpPr>
          <p:cNvPr id="12" name="내용 개체 틀 2"/>
          <p:cNvSpPr txBox="1">
            <a:spLocks/>
          </p:cNvSpPr>
          <p:nvPr/>
        </p:nvSpPr>
        <p:spPr>
          <a:xfrm>
            <a:off x="1043982" y="384296"/>
            <a:ext cx="1215501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프로젝트 방향설정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102115" y="693742"/>
            <a:ext cx="1157368" cy="294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2325"/>
              </a:lnSpc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브레인 </a:t>
            </a:r>
            <a:r>
              <a:rPr lang="ko-KR" alt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라이팅</a:t>
            </a:r>
            <a:endParaRPr lang="ko-KR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2259483" y="480220"/>
            <a:ext cx="741173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3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표 19"/>
          <p:cNvGraphicFramePr>
            <a:graphicFrameLocks noGrp="1"/>
          </p:cNvGraphicFramePr>
          <p:nvPr>
            <p:extLst/>
          </p:nvPr>
        </p:nvGraphicFramePr>
        <p:xfrm>
          <a:off x="1377253" y="1362882"/>
          <a:ext cx="7633398" cy="432492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71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496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23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233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54106">
                <a:tc>
                  <a:txBody>
                    <a:bodyPr/>
                    <a:lstStyle/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aseline="0" dirty="0" smtClean="0">
                          <a:solidFill>
                            <a:schemeClr val="bg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구분</a:t>
                      </a:r>
                      <a:endParaRPr lang="ko-KR" altLang="en-US" sz="800" b="0" baseline="0" dirty="0">
                        <a:solidFill>
                          <a:schemeClr val="bg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5032" marR="65032" marT="32516" marB="32516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en-US" altLang="ko-KR" sz="800" baseline="0" dirty="0" smtClean="0">
                          <a:solidFill>
                            <a:schemeClr val="bg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A</a:t>
                      </a:r>
                      <a:endParaRPr lang="ko-KR" altLang="en-US" sz="800" b="0" baseline="0" dirty="0">
                        <a:solidFill>
                          <a:schemeClr val="bg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5032" marR="65032" marT="32516" marB="32516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en-US" altLang="ko-KR" sz="800" baseline="0" dirty="0" smtClean="0">
                          <a:solidFill>
                            <a:schemeClr val="bg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B</a:t>
                      </a:r>
                      <a:endParaRPr lang="ko-KR" altLang="en-US" sz="800" b="0" baseline="0" dirty="0">
                        <a:solidFill>
                          <a:schemeClr val="bg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5032" marR="65032" marT="32516" marB="32516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en-US" altLang="ko-KR" sz="800" baseline="0" dirty="0" smtClean="0">
                          <a:solidFill>
                            <a:schemeClr val="bg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C</a:t>
                      </a:r>
                      <a:endParaRPr lang="ko-KR" altLang="en-US" sz="800" b="0" baseline="0" dirty="0">
                        <a:solidFill>
                          <a:schemeClr val="bg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5032" marR="65032" marT="32516" marB="32516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2255">
                <a:tc>
                  <a:txBody>
                    <a:bodyPr/>
                    <a:lstStyle/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="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천송희</a:t>
                      </a:r>
                      <a:endParaRPr lang="ko-KR" altLang="en-US" sz="800" b="0" baseline="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5032" marR="65032" marT="32516" marB="32516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="1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수준별 </a:t>
                      </a:r>
                      <a:r>
                        <a:rPr lang="ko-KR" altLang="en-US" sz="800" b="1" baseline="0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티칭</a:t>
                      </a:r>
                      <a:r>
                        <a:rPr lang="en-US" altLang="ko-KR" sz="800" b="1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800" b="1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예를 들어 점수 계산법</a:t>
                      </a:r>
                      <a:r>
                        <a:rPr lang="en-US" altLang="ko-KR" sz="800" b="1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800" b="1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그림 맞추기 등</a:t>
                      </a:r>
                      <a:r>
                        <a:rPr lang="en-US" altLang="ko-KR" sz="800" b="1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…</a:t>
                      </a:r>
                      <a:endParaRPr lang="ko-KR" altLang="en-US" sz="800" b="1" baseline="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5032" marR="65032" marT="32516" marB="32516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="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맞고 외 화투를 이용한 </a:t>
                      </a:r>
                      <a:r>
                        <a:rPr lang="ko-KR" altLang="en-US" sz="800" b="0" baseline="0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여러가지</a:t>
                      </a:r>
                      <a:r>
                        <a:rPr lang="ko-KR" altLang="en-US" sz="800" b="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게임도</a:t>
                      </a:r>
                      <a:r>
                        <a:rPr lang="en-US" altLang="ko-KR" sz="800" b="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…</a:t>
                      </a:r>
                      <a:endParaRPr lang="ko-KR" altLang="en-US" sz="800" b="0" baseline="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5032" marR="65032" marT="32516" marB="32516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aseline="0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매칭은</a:t>
                      </a: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서롤 어떻게 지목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? </a:t>
                      </a:r>
                      <a:r>
                        <a:rPr lang="ko-KR" altLang="en-US" sz="800" baseline="0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하나욤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??? </a:t>
                      </a:r>
                      <a:r>
                        <a:rPr lang="ko-KR" altLang="en-US" sz="800" baseline="0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티칭선생을</a:t>
                      </a: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어떻게 선택하고 제자를 어떻게 선택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??? ?</a:t>
                      </a:r>
                    </a:p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맛보기 강의 </a:t>
                      </a:r>
                      <a:r>
                        <a:rPr lang="ko-KR" altLang="en-US" sz="800" baseline="0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같은게</a:t>
                      </a: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ko-KR" altLang="en-US" sz="800" baseline="0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있슈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??</a:t>
                      </a:r>
                      <a:endParaRPr lang="ko-KR" altLang="en-US" sz="800" b="0" baseline="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5032" marR="65032" marT="32516" marB="32516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2764">
                <a:tc>
                  <a:txBody>
                    <a:bodyPr/>
                    <a:lstStyle/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박진주</a:t>
                      </a:r>
                      <a:endParaRPr lang="ko-KR" altLang="en-US" sz="800" b="0" baseline="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5032" marR="65032" marT="32516" marB="32516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="1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방송화면에 어르신의 화상과</a:t>
                      </a:r>
                      <a:r>
                        <a:rPr lang="en-US" altLang="ko-KR" sz="800" b="1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/>
                      </a:r>
                      <a:br>
                        <a:rPr lang="en-US" altLang="ko-KR" sz="800" b="1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</a:br>
                      <a:r>
                        <a:rPr lang="ko-KR" altLang="en-US" sz="800" b="1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사이버 </a:t>
                      </a:r>
                      <a:r>
                        <a:rPr lang="ko-KR" altLang="en-US" sz="800" b="1" baseline="0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화투판을</a:t>
                      </a:r>
                      <a:r>
                        <a:rPr lang="ko-KR" altLang="en-US" sz="800" b="1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동시 제공한다</a:t>
                      </a:r>
                      <a:endParaRPr lang="en-US" altLang="ko-KR" sz="800" b="1" baseline="0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5032" marR="65032" marT="32516" marB="32516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="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화투 점 강의나 점 봐주기 방송을 만든다</a:t>
                      </a:r>
                      <a:endParaRPr lang="ko-KR" altLang="en-US" sz="800" b="0" baseline="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5032" marR="65032" marT="32516" marB="32516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="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수준 별 방 찾기 서비스를 한다</a:t>
                      </a:r>
                      <a:endParaRPr lang="ko-KR" altLang="en-US" sz="800" b="0" baseline="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5032" marR="65032" marT="32516" marB="32516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8135">
                <a:tc>
                  <a:txBody>
                    <a:bodyPr/>
                    <a:lstStyle/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aseline="0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김하람</a:t>
                      </a:r>
                      <a:endParaRPr lang="ko-KR" altLang="en-US" sz="800" b="0" baseline="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5032" marR="65032" marT="32516" marB="32516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="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아프리카 </a:t>
                      </a:r>
                      <a:r>
                        <a:rPr lang="en-US" altLang="ko-KR" sz="800" b="0" baseline="0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tv</a:t>
                      </a:r>
                      <a:r>
                        <a:rPr lang="ko-KR" altLang="en-US" sz="800" b="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의 인기요인이 </a:t>
                      </a:r>
                      <a:r>
                        <a:rPr lang="ko-KR" altLang="en-US" sz="800" b="0" baseline="0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예능감</a:t>
                      </a:r>
                      <a:r>
                        <a:rPr lang="ko-KR" altLang="en-US" sz="800" b="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넘치는 </a:t>
                      </a:r>
                      <a:r>
                        <a:rPr lang="en-US" altLang="ko-KR" sz="800" b="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BJ</a:t>
                      </a:r>
                      <a:r>
                        <a:rPr lang="ko-KR" altLang="en-US" sz="800" b="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들이듯이</a:t>
                      </a:r>
                      <a:r>
                        <a:rPr lang="en-US" altLang="ko-KR" sz="800" b="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</a:t>
                      </a:r>
                      <a:br>
                        <a:rPr lang="en-US" altLang="ko-KR" sz="800" b="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</a:br>
                      <a:r>
                        <a:rPr lang="ko-KR" altLang="en-US" sz="800" b="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스타 어르신들이 많이 배출될 수 있게</a:t>
                      </a:r>
                      <a:r>
                        <a:rPr lang="en-US" altLang="ko-KR" sz="800" b="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/>
                      </a:r>
                      <a:br>
                        <a:rPr lang="en-US" altLang="ko-KR" sz="800" b="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</a:br>
                      <a:r>
                        <a:rPr lang="ko-KR" altLang="en-US" sz="800" b="0" baseline="0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별풍선</a:t>
                      </a:r>
                      <a:r>
                        <a:rPr lang="ko-KR" altLang="en-US" sz="800" b="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같은 인센티브를 준다</a:t>
                      </a:r>
                    </a:p>
                  </a:txBody>
                  <a:tcPr marL="65032" marR="65032" marT="32516" marB="32516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900"/>
                        </a:lnSpc>
                      </a:pPr>
                      <a:endParaRPr lang="ko-KR" altLang="en-US" sz="800" b="0" baseline="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5032" marR="65032" marT="32516" marB="32516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900"/>
                        </a:lnSpc>
                      </a:pPr>
                      <a:endParaRPr lang="ko-KR" altLang="en-US" sz="800" b="0" baseline="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5032" marR="65032" marT="32516" marB="32516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7043">
                <a:tc>
                  <a:txBody>
                    <a:bodyPr/>
                    <a:lstStyle/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한수아</a:t>
                      </a:r>
                      <a:endParaRPr lang="ko-KR" altLang="en-US" sz="800" b="0" baseline="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5032" marR="65032" marT="32516" marB="32516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="1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제자 중에서도 계급을 두고</a:t>
                      </a:r>
                      <a:endParaRPr lang="en-US" altLang="ko-KR" sz="800" b="1" baseline="0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="1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자주 소통하는 제자를 </a:t>
                      </a:r>
                      <a:r>
                        <a:rPr lang="en-US" altLang="ko-KR" sz="800" b="1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‘</a:t>
                      </a:r>
                      <a:r>
                        <a:rPr lang="ko-KR" altLang="en-US" sz="800" b="1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선호제자</a:t>
                      </a:r>
                      <a:r>
                        <a:rPr lang="en-US" altLang="ko-KR" sz="800" b="1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＇</a:t>
                      </a:r>
                      <a:r>
                        <a:rPr lang="ko-KR" altLang="en-US" sz="800" b="1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로 둔다</a:t>
                      </a:r>
                      <a:endParaRPr lang="ko-KR" altLang="en-US" sz="800" b="1" baseline="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5032" marR="65032" marT="32516" marB="32516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="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크레이지 아케이드처럼</a:t>
                      </a:r>
                      <a:endParaRPr lang="en-US" altLang="ko-KR" sz="800" b="0" baseline="0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="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하</a:t>
                      </a:r>
                      <a:r>
                        <a:rPr lang="en-US" altLang="ko-KR" sz="800" b="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-</a:t>
                      </a:r>
                      <a:r>
                        <a:rPr lang="ko-KR" altLang="en-US" sz="800" b="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중</a:t>
                      </a:r>
                      <a:r>
                        <a:rPr lang="en-US" altLang="ko-KR" sz="800" b="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-</a:t>
                      </a:r>
                      <a:r>
                        <a:rPr lang="ko-KR" altLang="en-US" sz="800" b="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상 난이도로 방을 나눈다</a:t>
                      </a:r>
                      <a:r>
                        <a:rPr lang="en-US" altLang="ko-KR" sz="800" b="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</a:t>
                      </a:r>
                      <a:endParaRPr lang="ko-KR" altLang="en-US" sz="800" b="0" baseline="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5032" marR="65032" marT="32516" marB="32516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일주일에 한 번 정도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‘</a:t>
                      </a: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지역 방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’</a:t>
                      </a: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을 </a:t>
                      </a:r>
                      <a:r>
                        <a:rPr lang="ko-KR" altLang="en-US" sz="800" baseline="0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오픈한다</a:t>
                      </a:r>
                      <a:endParaRPr lang="en-US" altLang="ko-KR" sz="800" baseline="0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en-US" altLang="ko-KR" sz="800" b="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ko-KR" altLang="en-US" sz="800" b="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지역별 사투리 재미 </a:t>
                      </a:r>
                      <a:r>
                        <a:rPr lang="ko-KR" altLang="en-US" sz="800" b="0" baseline="0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쏠쏠</a:t>
                      </a:r>
                      <a:r>
                        <a:rPr lang="en-US" altLang="ko-KR" sz="800" b="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)</a:t>
                      </a:r>
                      <a:endParaRPr lang="ko-KR" altLang="en-US" sz="800" b="0" baseline="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5032" marR="65032" marT="32516" marB="32516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3592">
                <a:tc>
                  <a:txBody>
                    <a:bodyPr/>
                    <a:lstStyle/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김세연</a:t>
                      </a:r>
                      <a:endParaRPr lang="ko-KR" altLang="en-US" sz="800" b="0" baseline="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5032" marR="65032" marT="32516" marB="32516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="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찬스 무르기 모드 추가</a:t>
                      </a:r>
                      <a:endParaRPr lang="ko-KR" altLang="en-US" sz="800" b="0" baseline="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5032" marR="65032" marT="32516" marB="32516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="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훈수 차단 기능 </a:t>
                      </a:r>
                      <a:r>
                        <a:rPr lang="en-US" altLang="ko-KR" sz="800" b="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‘</a:t>
                      </a:r>
                      <a:r>
                        <a:rPr lang="ko-KR" altLang="en-US" sz="800" b="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마이 </a:t>
                      </a:r>
                      <a:r>
                        <a:rPr lang="ko-KR" altLang="en-US" sz="800" b="0" baseline="0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웨이</a:t>
                      </a:r>
                      <a:r>
                        <a:rPr lang="en-US" altLang="ko-KR" sz="800" b="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‘ </a:t>
                      </a:r>
                      <a:r>
                        <a:rPr lang="ko-KR" altLang="en-US" sz="800" b="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기능 추가</a:t>
                      </a:r>
                      <a:endParaRPr lang="ko-KR" altLang="en-US" sz="800" b="0" baseline="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5032" marR="65032" marT="32516" marB="32516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="1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서로 표정을 보기 위해 </a:t>
                      </a:r>
                      <a:r>
                        <a:rPr lang="en-US" altLang="ko-KR" sz="800" b="1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ko-KR" altLang="en-US" sz="800" b="1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심리전</a:t>
                      </a:r>
                      <a:r>
                        <a:rPr lang="en-US" altLang="ko-KR" sz="800" b="1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)</a:t>
                      </a:r>
                    </a:p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="1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화상 캠 기능 추가</a:t>
                      </a:r>
                      <a:endParaRPr lang="en-US" altLang="ko-KR" sz="800" b="1" baseline="0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5032" marR="65032" marT="32516" marB="32516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686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박채원</a:t>
                      </a:r>
                      <a:endParaRPr lang="ko-KR" altLang="en-US" sz="800" b="0" baseline="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5032" marR="65032" marT="32516" marB="32516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수제자 선별 제자 </a:t>
                      </a:r>
                      <a:r>
                        <a:rPr lang="en-US" altLang="ko-KR" sz="800" baseline="0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vs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제자 대결</a:t>
                      </a:r>
                      <a:endParaRPr lang="ko-KR" altLang="en-US" sz="800" b="0" baseline="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5032" marR="65032" marT="32516" marB="32516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스승과의 대결</a:t>
                      </a:r>
                      <a:endParaRPr lang="ko-KR" altLang="en-US" sz="800" b="0" baseline="0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5032" marR="65032" marT="32516" marB="32516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게임 머니 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ko-KR" altLang="en-US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길드 총 머니 합쳐서</a:t>
                      </a:r>
                      <a:r>
                        <a:rPr lang="en-US" altLang="ko-KR" sz="80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)</a:t>
                      </a:r>
                    </a:p>
                    <a:p>
                      <a:pPr algn="ctr" latinLnBrk="1">
                        <a:lnSpc>
                          <a:spcPts val="1900"/>
                        </a:lnSpc>
                      </a:pPr>
                      <a:r>
                        <a:rPr lang="ko-KR" altLang="en-US" sz="800" b="0" baseline="0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할무이</a:t>
                      </a:r>
                      <a:r>
                        <a:rPr lang="ko-KR" altLang="en-US" sz="800" b="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ko-KR" altLang="en-US" sz="800" b="0" baseline="0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할부지에게</a:t>
                      </a:r>
                      <a:r>
                        <a:rPr lang="ko-KR" altLang="en-US" sz="800" b="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일부 제공</a:t>
                      </a:r>
                      <a:endParaRPr lang="ko-KR" altLang="en-US" sz="800" b="0" baseline="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5032" marR="65032" marT="32516" marB="32516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102115" y="693742"/>
            <a:ext cx="1157368" cy="294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2325"/>
              </a:lnSpc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브레인 </a:t>
            </a:r>
            <a:r>
              <a:rPr lang="ko-KR" alt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라이팅</a:t>
            </a:r>
            <a:endParaRPr lang="ko-KR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791281" y="4487003"/>
            <a:ext cx="2204939" cy="61683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17" name="직사각형 16"/>
          <p:cNvSpPr/>
          <p:nvPr/>
        </p:nvSpPr>
        <p:spPr>
          <a:xfrm>
            <a:off x="1904960" y="1606461"/>
            <a:ext cx="2661383" cy="77722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18" name="직사각형 17"/>
          <p:cNvSpPr/>
          <p:nvPr/>
        </p:nvSpPr>
        <p:spPr>
          <a:xfrm>
            <a:off x="1904960" y="3818220"/>
            <a:ext cx="2661383" cy="66467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19" name="직사각형 18"/>
          <p:cNvSpPr/>
          <p:nvPr/>
        </p:nvSpPr>
        <p:spPr>
          <a:xfrm>
            <a:off x="1904960" y="2383682"/>
            <a:ext cx="2661383" cy="6285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14" name="내용 개체 틀 2"/>
          <p:cNvSpPr txBox="1">
            <a:spLocks/>
          </p:cNvSpPr>
          <p:nvPr/>
        </p:nvSpPr>
        <p:spPr>
          <a:xfrm>
            <a:off x="1043982" y="384296"/>
            <a:ext cx="1215501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프로젝트 방향설정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cxnSp>
        <p:nvCxnSpPr>
          <p:cNvPr id="16" name="직선 연결선 15"/>
          <p:cNvCxnSpPr/>
          <p:nvPr/>
        </p:nvCxnSpPr>
        <p:spPr>
          <a:xfrm>
            <a:off x="2259483" y="480220"/>
            <a:ext cx="741173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43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3365504" y="3124180"/>
            <a:ext cx="5156075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50"/>
              </a:lnSpc>
            </a:pPr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제자 중에서도 계급을 두고 자주 소통하는 제자를 ‘선호제자</a:t>
            </a:r>
            <a:r>
              <a:rPr lang="en-US" altLang="ko-KR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’</a:t>
            </a:r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로 둔다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3381531" y="3667450"/>
            <a:ext cx="5156075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50"/>
              </a:lnSpc>
            </a:pPr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서로 표정을 보기 위해 </a:t>
            </a:r>
            <a:r>
              <a:rPr lang="en-US" altLang="ko-KR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심리전</a:t>
            </a:r>
            <a:r>
              <a:rPr lang="en-US" altLang="ko-KR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 </a:t>
            </a:r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화상 캠 기능 추가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65504" y="2551414"/>
            <a:ext cx="5156075" cy="3103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1650"/>
              </a:lnSpc>
            </a:pPr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방송화면에 어르신의 화상과 사이버 </a:t>
            </a:r>
            <a:r>
              <a:rPr lang="ko-KR" altLang="en-US" sz="105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화투판을</a:t>
            </a:r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동시 제공한다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65504" y="2020646"/>
            <a:ext cx="5156075" cy="3103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1650"/>
              </a:lnSpc>
            </a:pPr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수준별 </a:t>
            </a:r>
            <a:r>
              <a:rPr lang="ko-KR" altLang="en-US" sz="105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티칭</a:t>
            </a:r>
            <a:r>
              <a:rPr lang="en-US" altLang="ko-KR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예를 들어 점수 계산법</a:t>
            </a:r>
            <a:r>
              <a:rPr lang="en-US" altLang="ko-KR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그림 맞추기 등</a:t>
            </a:r>
            <a:r>
              <a:rPr lang="en-US" altLang="ko-KR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…</a:t>
            </a:r>
            <a:endParaRPr lang="ko-KR" altLang="en-US" sz="10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055233" y="3202489"/>
            <a:ext cx="974623" cy="17172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8" name="직사각형 17"/>
          <p:cNvSpPr/>
          <p:nvPr/>
        </p:nvSpPr>
        <p:spPr>
          <a:xfrm>
            <a:off x="5158460" y="3743925"/>
            <a:ext cx="971474" cy="16566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27" name="직사각형 26"/>
          <p:cNvSpPr/>
          <p:nvPr/>
        </p:nvSpPr>
        <p:spPr>
          <a:xfrm>
            <a:off x="4573775" y="2644750"/>
            <a:ext cx="2071839" cy="16566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5" name="직사각형 14"/>
          <p:cNvSpPr/>
          <p:nvPr/>
        </p:nvSpPr>
        <p:spPr>
          <a:xfrm>
            <a:off x="3439455" y="2115884"/>
            <a:ext cx="693656" cy="14240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18</a:t>
            </a:fld>
            <a:endParaRPr lang="ko-KR" altLang="en-US"/>
          </a:p>
        </p:txBody>
      </p:sp>
      <p:cxnSp>
        <p:nvCxnSpPr>
          <p:cNvPr id="20" name="직선 화살표 연결선 19"/>
          <p:cNvCxnSpPr/>
          <p:nvPr/>
        </p:nvCxnSpPr>
        <p:spPr>
          <a:xfrm>
            <a:off x="5181075" y="4098896"/>
            <a:ext cx="0" cy="5888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87878" y="4760035"/>
            <a:ext cx="8637123" cy="40395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350" dirty="0">
                <a:solidFill>
                  <a:srgbClr val="FF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수준별 </a:t>
            </a:r>
            <a:r>
              <a:rPr lang="ko-KR" altLang="en-US" sz="1350" dirty="0" err="1">
                <a:solidFill>
                  <a:srgbClr val="FF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티칭이</a:t>
            </a:r>
            <a:r>
              <a:rPr lang="ko-KR" altLang="en-US" sz="1350" dirty="0">
                <a:solidFill>
                  <a:srgbClr val="FF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 가능한 </a:t>
            </a:r>
            <a:r>
              <a:rPr lang="ko-KR" altLang="en-US" sz="1350" dirty="0" err="1">
                <a:solidFill>
                  <a:srgbClr val="FF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화상티칭</a:t>
            </a:r>
            <a:r>
              <a:rPr lang="ko-KR" altLang="en-US" sz="1350" dirty="0">
                <a:solidFill>
                  <a:srgbClr val="FF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 기능을 제공</a:t>
            </a:r>
          </a:p>
        </p:txBody>
      </p:sp>
      <p:pic>
        <p:nvPicPr>
          <p:cNvPr id="23" name="Picture 2" descr="C:\Users\candy\Desktop\KakaoTalk_20160330_173732319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2" t="16498" r="1293" b="59706"/>
          <a:stretch/>
        </p:blipFill>
        <p:spPr bwMode="auto">
          <a:xfrm>
            <a:off x="2951188" y="2537464"/>
            <a:ext cx="348164" cy="324290"/>
          </a:xfrm>
          <a:prstGeom prst="rect">
            <a:avLst/>
          </a:prstGeom>
          <a:noFill/>
          <a:extLst/>
        </p:spPr>
      </p:pic>
      <p:pic>
        <p:nvPicPr>
          <p:cNvPr id="24" name="Picture 2" descr="C:\Users\candy\Desktop\KakaoTalk_20160330_173732319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1" t="47942" r="28395" b="28262"/>
          <a:stretch/>
        </p:blipFill>
        <p:spPr bwMode="auto">
          <a:xfrm>
            <a:off x="2930218" y="2030615"/>
            <a:ext cx="355946" cy="306712"/>
          </a:xfrm>
          <a:prstGeom prst="rect">
            <a:avLst/>
          </a:prstGeom>
          <a:noFill/>
          <a:extLst/>
        </p:spPr>
      </p:pic>
      <p:pic>
        <p:nvPicPr>
          <p:cNvPr id="25" name="Picture 2" descr="C:\Users\candy\Desktop\KakaoTalk_20160330_173732319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6" t="3980" r="54951" b="72224"/>
          <a:stretch/>
        </p:blipFill>
        <p:spPr bwMode="auto">
          <a:xfrm rot="7460320">
            <a:off x="2901416" y="3098840"/>
            <a:ext cx="413553" cy="331523"/>
          </a:xfrm>
          <a:prstGeom prst="rect">
            <a:avLst/>
          </a:prstGeom>
          <a:noFill/>
          <a:extLst/>
        </p:spPr>
      </p:pic>
      <p:pic>
        <p:nvPicPr>
          <p:cNvPr id="26" name="Picture 2" descr="C:\Users\candy\Desktop\KakaoTalk_20160330_173732319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2" t="16498" r="1293" b="59706"/>
          <a:stretch/>
        </p:blipFill>
        <p:spPr bwMode="auto">
          <a:xfrm>
            <a:off x="2994682" y="3649432"/>
            <a:ext cx="348164" cy="324290"/>
          </a:xfrm>
          <a:prstGeom prst="rect">
            <a:avLst/>
          </a:prstGeom>
          <a:noFill/>
          <a:extLst/>
        </p:spPr>
      </p:pic>
      <p:sp>
        <p:nvSpPr>
          <p:cNvPr id="31" name="직사각형 30"/>
          <p:cNvSpPr/>
          <p:nvPr/>
        </p:nvSpPr>
        <p:spPr>
          <a:xfrm>
            <a:off x="1102116" y="693742"/>
            <a:ext cx="1583767" cy="294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2325"/>
              </a:lnSpc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브레인 </a:t>
            </a:r>
            <a:r>
              <a:rPr lang="ko-KR" alt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라이팅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 결과</a:t>
            </a:r>
          </a:p>
        </p:txBody>
      </p:sp>
      <p:sp>
        <p:nvSpPr>
          <p:cNvPr id="32" name="내용 개체 틀 2"/>
          <p:cNvSpPr txBox="1">
            <a:spLocks/>
          </p:cNvSpPr>
          <p:nvPr/>
        </p:nvSpPr>
        <p:spPr>
          <a:xfrm>
            <a:off x="1043982" y="384296"/>
            <a:ext cx="1215501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프로젝트 방향설정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cxnSp>
        <p:nvCxnSpPr>
          <p:cNvPr id="28" name="직선 연결선 27"/>
          <p:cNvCxnSpPr/>
          <p:nvPr/>
        </p:nvCxnSpPr>
        <p:spPr>
          <a:xfrm>
            <a:off x="2259483" y="480220"/>
            <a:ext cx="741173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17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19</a:t>
            </a:fld>
            <a:endParaRPr lang="ko-KR" altLang="en-US"/>
          </a:p>
        </p:txBody>
      </p:sp>
      <p:graphicFrame>
        <p:nvGraphicFramePr>
          <p:cNvPr id="34" name="Table 10"/>
          <p:cNvGraphicFramePr>
            <a:graphicFrameLocks noGrp="1"/>
          </p:cNvGraphicFramePr>
          <p:nvPr>
            <p:extLst/>
          </p:nvPr>
        </p:nvGraphicFramePr>
        <p:xfrm>
          <a:off x="1715576" y="2117282"/>
          <a:ext cx="7044380" cy="3153661"/>
        </p:xfrm>
        <a:graphic>
          <a:graphicData uri="http://schemas.openxmlformats.org/drawingml/2006/table">
            <a:tbl>
              <a:tblPr/>
              <a:tblGrid>
                <a:gridCol w="8982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12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237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110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372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 smtClean="0">
                          <a:solidFill>
                            <a:schemeClr val="bg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구분</a:t>
                      </a:r>
                      <a:endParaRPr lang="ko-KR" altLang="en-US" sz="900" b="1" i="0" u="none" strike="noStrike" dirty="0">
                        <a:solidFill>
                          <a:schemeClr val="bg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 smtClean="0">
                          <a:solidFill>
                            <a:schemeClr val="bg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분석요소</a:t>
                      </a:r>
                      <a:endParaRPr lang="ko-KR" altLang="en-US" sz="900" b="1" i="0" u="none" strike="noStrike" dirty="0">
                        <a:solidFill>
                          <a:schemeClr val="bg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 smtClean="0">
                          <a:solidFill>
                            <a:schemeClr val="bg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분석내용</a:t>
                      </a:r>
                      <a:endParaRPr lang="ko-KR" altLang="en-US" sz="900" b="1" i="0" u="none" strike="noStrike" dirty="0">
                        <a:solidFill>
                          <a:schemeClr val="bg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chemeClr val="tx1"/>
                        </a:solidFill>
                        <a:latin typeface="맑은 고딕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303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　</a:t>
                      </a:r>
                    </a:p>
                    <a:p>
                      <a:pPr algn="ctr" fontAlgn="ctr"/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소비자</a:t>
                      </a:r>
                    </a:p>
                    <a:p>
                      <a:pPr marL="0" marR="0" indent="0" algn="ctr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(Customer)</a:t>
                      </a:r>
                      <a:endParaRPr lang="ko-KR" altLang="en-US" sz="900" b="0" i="0" u="none" strike="noStrike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　</a:t>
                      </a:r>
                    </a:p>
                  </a:txBody>
                  <a:tcPr marL="80134" marR="80134" marT="80134" marB="8013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소비자 특성</a:t>
                      </a:r>
                      <a:endParaRPr lang="en-US" altLang="ko-KR" sz="900" b="0" i="0" u="none" strike="noStrike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 fontAlgn="ctr"/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이용행태</a:t>
                      </a:r>
                      <a:endParaRPr lang="ko-KR" altLang="en-US" sz="900" b="0" i="0" u="none" strike="noStrike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　</a:t>
                      </a:r>
                    </a:p>
                  </a:txBody>
                  <a:tcPr marL="80134" marR="80134" marT="80134" marB="8013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연령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성별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라이프스타일 등은 어떠할까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?</a:t>
                      </a:r>
                    </a:p>
                  </a:txBody>
                  <a:tcPr marL="80134" marR="80134" marT="80134" marB="8013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i="0" u="none" strike="noStrike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외롭고 사회적 관심을 필요로 하는</a:t>
                      </a:r>
                      <a:r>
                        <a:rPr lang="en-US" altLang="ko-KR" sz="900" b="0" i="0" u="none" strike="noStrike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900" b="0" i="0" u="none" strike="noStrike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정부 정책 기준 </a:t>
                      </a:r>
                      <a:r>
                        <a:rPr lang="en-US" altLang="ko-KR" sz="900" b="0" i="0" u="none" strike="noStrike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65</a:t>
                      </a:r>
                      <a:r>
                        <a:rPr lang="ko-KR" altLang="en-US" sz="900" b="0" i="0" u="none" strike="noStrike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세 이상의 독거 어르신과 다양한 </a:t>
                      </a:r>
                      <a:r>
                        <a:rPr lang="en-US" altLang="ko-KR" sz="900" b="0" i="0" u="none" strike="noStrike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2030</a:t>
                      </a:r>
                      <a:r>
                        <a:rPr lang="ko-KR" altLang="en-US" sz="900" b="0" i="0" u="none" strike="noStrike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대 젊은이들</a:t>
                      </a:r>
                      <a:endParaRPr lang="en-US" altLang="ko-KR" sz="900" b="0" i="0" u="none" strike="noStrike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0134" marR="80134" marT="80134" marB="8013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1748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2000" marR="72000" marT="4568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2000" marR="72000" marT="4568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왜 어떤 동기로 이용할까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? </a:t>
                      </a:r>
                    </a:p>
                  </a:txBody>
                  <a:tcPr marL="80134" marR="80134" marT="80134" marB="8013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어르신은 맞고를 가르쳐 주면서 화상채팅을 통해 사람들과 만나고 싶을 때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젊은이는 심심할 때나</a:t>
                      </a:r>
                      <a:r>
                        <a:rPr lang="en-US" altLang="ko-KR" sz="900" b="0" i="0" u="none" strike="noStrike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ko-KR" altLang="en-US" sz="900" b="0" i="0" u="none" strike="noStrike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스승어르신을 뵙고 싶을 때 등등 어르신과 젊은이 모두 다양한 동기로 이용</a:t>
                      </a:r>
                      <a:endParaRPr lang="en-US" altLang="ko-KR" sz="900" b="0" i="0" u="none" strike="noStrike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0134" marR="80134" marT="80134" marB="8013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1652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2000" marR="72000" marT="4568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2000" marR="72000" marT="4568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언제 어떻게 이용할까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?</a:t>
                      </a:r>
                    </a:p>
                  </a:txBody>
                  <a:tcPr marL="80134" marR="80134" marT="80134" marB="8013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온라인이기 때문에</a:t>
                      </a:r>
                      <a:r>
                        <a:rPr lang="en-US" altLang="ko-KR" sz="900" b="0" i="0" u="none" strike="noStrike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ko-KR" altLang="en-US" sz="900" b="0" i="0" u="none" strike="noStrike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하고 싶을 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때 언제 어디서나</a:t>
                      </a:r>
                      <a:endParaRPr lang="en-US" altLang="ko-KR" sz="900" b="0" i="0" u="none" strike="noStrike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0134" marR="80134" marT="80134" marB="8013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7428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2000" marR="72000" marT="4568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2000" marR="72000" marT="4568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얼마나 자주 이용할까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? </a:t>
                      </a:r>
                    </a:p>
                  </a:txBody>
                  <a:tcPr marL="80134" marR="80134" marT="80134" marB="8013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타 개인방송을</a:t>
                      </a:r>
                      <a:r>
                        <a:rPr lang="ko-KR" altLang="en-US" sz="900" b="0" i="0" u="none" strike="noStrike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이용하는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만큼 이용할 것 </a:t>
                      </a:r>
                      <a:endParaRPr lang="en-US" altLang="ko-KR" sz="900" b="0" i="0" u="none" strike="noStrike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0134" marR="80134" marT="80134" marB="8013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46068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2000" marR="72000" marT="4568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2000" marR="72000" marT="4568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서비스 이용경험은 어떠할까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? </a:t>
                      </a:r>
                    </a:p>
                  </a:txBody>
                  <a:tcPr marL="80134" marR="80134" marT="80134" marB="8013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젊은이는 맞고 </a:t>
                      </a:r>
                      <a:r>
                        <a:rPr lang="ko-KR" altLang="en-US" sz="900" b="1" i="0" u="none" strike="noStrike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티칭이라는</a:t>
                      </a:r>
                      <a:r>
                        <a:rPr lang="ko-KR" altLang="en-US" sz="900" b="1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신선한 주제의 방송으로 재미를 얻고 어르신과 소통하며 외로움을 해소하거나 지혜를 얻어가고</a:t>
                      </a:r>
                      <a:r>
                        <a:rPr lang="en-US" altLang="ko-KR" sz="900" b="1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900" b="1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어르신은 젊은이와 소통하며 더 이상 사회에서 고립되지 않고 </a:t>
                      </a:r>
                      <a:r>
                        <a:rPr lang="ko-KR" altLang="en-US" sz="900" b="1" i="0" u="none" strike="noStrike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티칭</a:t>
                      </a:r>
                      <a:r>
                        <a:rPr lang="ko-KR" altLang="en-US" sz="900" b="1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활동을 하며 남은 여생을 보람차게 보내며 서비스에 만족할 것</a:t>
                      </a:r>
                      <a:endParaRPr lang="en-US" altLang="ko-KR" sz="900" b="1" i="0" u="none" strike="noStrike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0134" marR="80134" marT="80134" marB="8013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9" name="직사각형 38"/>
          <p:cNvSpPr/>
          <p:nvPr/>
        </p:nvSpPr>
        <p:spPr>
          <a:xfrm>
            <a:off x="5942556" y="4439986"/>
            <a:ext cx="2817400" cy="83163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3" name="직사각형 12"/>
          <p:cNvSpPr/>
          <p:nvPr/>
        </p:nvSpPr>
        <p:spPr>
          <a:xfrm>
            <a:off x="1102116" y="693742"/>
            <a:ext cx="1487587" cy="294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2325"/>
              </a:lnSpc>
            </a:pP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3Cs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분석 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– 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소비자</a:t>
            </a:r>
          </a:p>
        </p:txBody>
      </p:sp>
      <p:sp>
        <p:nvSpPr>
          <p:cNvPr id="16" name="내용 개체 틀 2"/>
          <p:cNvSpPr txBox="1">
            <a:spLocks/>
          </p:cNvSpPr>
          <p:nvPr/>
        </p:nvSpPr>
        <p:spPr>
          <a:xfrm>
            <a:off x="1043982" y="384296"/>
            <a:ext cx="1215501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프로젝트 방향설정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2259483" y="480220"/>
            <a:ext cx="741173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41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560388" y="1565271"/>
            <a:ext cx="8313264" cy="800663"/>
          </a:xfrm>
          <a:prstGeom prst="rect">
            <a:avLst/>
          </a:prstGeom>
          <a:noFill/>
        </p:spPr>
        <p:txBody>
          <a:bodyPr vert="horz" wrap="square" lIns="0" tIns="36000" rIns="91440" bIns="45720" rtlCol="0" anchor="t">
            <a:sp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600"/>
              </a:lnSpc>
            </a:pPr>
            <a:r>
              <a:rPr lang="ko-KR" altLang="en-US" sz="4000" spc="-150" smtClean="0">
                <a:solidFill>
                  <a:srgbClr val="EC1C24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목차</a:t>
            </a:r>
            <a:endParaRPr lang="ko-KR" altLang="en-US" sz="4400" spc="-150" dirty="0">
              <a:solidFill>
                <a:schemeClr val="bg1"/>
              </a:solidFill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pic>
        <p:nvPicPr>
          <p:cNvPr id="14" name="Picture 2" descr="C:\Users\candy\Desktop\KakaoTalk_20160330_173732319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2" t="16498" r="1293" b="59706"/>
          <a:stretch/>
        </p:blipFill>
        <p:spPr bwMode="auto">
          <a:xfrm>
            <a:off x="9043458" y="5600994"/>
            <a:ext cx="494751" cy="460827"/>
          </a:xfrm>
          <a:prstGeom prst="rect">
            <a:avLst/>
          </a:prstGeom>
          <a:noFill/>
          <a:extLst/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19" y="5752495"/>
            <a:ext cx="748993" cy="710583"/>
          </a:xfrm>
          <a:prstGeom prst="rect">
            <a:avLst/>
          </a:prstGeom>
        </p:spPr>
      </p:pic>
      <p:sp>
        <p:nvSpPr>
          <p:cNvPr id="16" name="내용 개체 틀 2"/>
          <p:cNvSpPr txBox="1">
            <a:spLocks/>
          </p:cNvSpPr>
          <p:nvPr/>
        </p:nvSpPr>
        <p:spPr>
          <a:xfrm>
            <a:off x="2557088" y="1700213"/>
            <a:ext cx="2103544" cy="289257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>
              <a:buFont typeface="Arial" panose="020B0604020202020204" pitchFamily="34" charset="0"/>
              <a:buAutoNum type="arabicPeriod"/>
            </a:pPr>
            <a:r>
              <a:rPr lang="en-US" altLang="ko-KR" sz="105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‘</a:t>
            </a:r>
            <a:r>
              <a:rPr lang="ko-KR" altLang="en-US" sz="105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맞고 대학교</a:t>
            </a:r>
            <a:r>
              <a:rPr lang="en-US" altLang="ko-KR" sz="105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’ </a:t>
            </a:r>
            <a:r>
              <a:rPr lang="ko-KR" altLang="en-US" sz="105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프로젝트</a:t>
            </a:r>
            <a:endParaRPr lang="en-US" altLang="ko-KR" sz="105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57175" indent="-257175" algn="l">
              <a:buFont typeface="Arial" panose="020B0604020202020204" pitchFamily="34" charset="0"/>
              <a:buAutoNum type="arabicPeriod"/>
            </a:pPr>
            <a:r>
              <a:rPr lang="ko-KR" altLang="en-US" sz="105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프로젝트 배경</a:t>
            </a:r>
            <a:endParaRPr lang="en-US" altLang="ko-KR" sz="105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57175" indent="-257175" algn="l">
              <a:buFont typeface="Arial" panose="020B0604020202020204" pitchFamily="34" charset="0"/>
              <a:buAutoNum type="arabicPeriod"/>
            </a:pPr>
            <a:r>
              <a:rPr lang="ko-KR" altLang="en-US" sz="105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프로젝트 선정</a:t>
            </a:r>
            <a:endParaRPr lang="en-US" altLang="ko-KR" sz="105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57175" indent="-257175" algn="l">
              <a:buFont typeface="Arial" panose="020B0604020202020204" pitchFamily="34" charset="0"/>
              <a:buAutoNum type="arabicPeriod"/>
            </a:pPr>
            <a:r>
              <a:rPr lang="ko-KR" altLang="en-US" sz="105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프로젝트 방향설정</a:t>
            </a:r>
            <a:endParaRPr lang="en-US" altLang="ko-KR" sz="105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57175" indent="-257175" algn="l">
              <a:buFont typeface="Arial" panose="020B0604020202020204" pitchFamily="34" charset="0"/>
              <a:buAutoNum type="arabicPeriod"/>
            </a:pPr>
            <a:r>
              <a:rPr lang="ko-KR" altLang="en-US" sz="105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프로젝트 서비스 도출</a:t>
            </a:r>
            <a:endParaRPr lang="en-US" altLang="ko-KR" sz="105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57175" indent="-257175" algn="l">
              <a:buFont typeface="Arial" panose="020B0604020202020204" pitchFamily="34" charset="0"/>
              <a:buAutoNum type="arabicPeriod"/>
            </a:pPr>
            <a:r>
              <a:rPr lang="ko-KR" altLang="en-US" sz="105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상세 서비스</a:t>
            </a:r>
            <a:endParaRPr lang="en-US" altLang="ko-KR" sz="105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57175" indent="-257175" algn="l">
              <a:buFont typeface="Arial" panose="020B0604020202020204" pitchFamily="34" charset="0"/>
              <a:buAutoNum type="arabicPeriod"/>
            </a:pPr>
            <a:r>
              <a:rPr lang="ko-KR" altLang="en-US" sz="105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프로젝트 검증</a:t>
            </a:r>
            <a:endParaRPr lang="en-US" altLang="ko-KR" sz="105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57175" indent="-257175" algn="l">
              <a:buFont typeface="Arial" panose="020B0604020202020204" pitchFamily="34" charset="0"/>
              <a:buAutoNum type="arabicPeriod"/>
            </a:pPr>
            <a:r>
              <a:rPr lang="ko-KR" altLang="en-US" sz="105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정보 구조도</a:t>
            </a:r>
            <a:endParaRPr lang="en-US" altLang="ko-KR" sz="105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57175" indent="-257175" algn="l">
              <a:buFont typeface="Arial" panose="020B0604020202020204" pitchFamily="34" charset="0"/>
              <a:buAutoNum type="arabicPeriod"/>
            </a:pPr>
            <a:r>
              <a:rPr lang="ko-KR" altLang="en-US" sz="105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서비스 </a:t>
            </a:r>
            <a:r>
              <a:rPr lang="ko-KR" altLang="en-US" sz="1050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프로세스</a:t>
            </a:r>
            <a:endParaRPr lang="ko-KR" altLang="en-US" sz="105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17" name="Picture 2" descr="C:\Users\candy\Desktop\KakaoTalk_20160330_173732319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6" t="3980" r="54951" b="72224"/>
          <a:stretch/>
        </p:blipFill>
        <p:spPr bwMode="auto">
          <a:xfrm>
            <a:off x="1546723" y="1940888"/>
            <a:ext cx="483083" cy="38726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32727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20</a:t>
            </a:fld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1550758" y="2347724"/>
            <a:ext cx="1184036" cy="1045744"/>
            <a:chOff x="1559679" y="2067464"/>
            <a:chExt cx="1237227" cy="1092722"/>
          </a:xfrm>
        </p:grpSpPr>
        <p:sp>
          <p:nvSpPr>
            <p:cNvPr id="8" name="타원 7"/>
            <p:cNvSpPr/>
            <p:nvPr/>
          </p:nvSpPr>
          <p:spPr>
            <a:xfrm>
              <a:off x="1559679" y="2134368"/>
              <a:ext cx="1025818" cy="102581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07771" y="2366120"/>
              <a:ext cx="922305" cy="5547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소비자</a:t>
              </a:r>
              <a:endParaRPr lang="en-US" altLang="ko-KR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ctr"/>
              <a:r>
                <a:rPr lang="en-US" altLang="ko-KR" sz="105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Customer</a:t>
              </a:r>
              <a:endParaRPr lang="ko-KR" altLang="en-US" sz="105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pic>
          <p:nvPicPr>
            <p:cNvPr id="10" name="Picture 2" descr="C:\Users\candy\Desktop\KakaoTalk_20160330_173732319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02" t="16498" r="1293" b="59706"/>
            <a:stretch/>
          </p:blipFill>
          <p:spPr bwMode="auto">
            <a:xfrm>
              <a:off x="2401090" y="2240836"/>
              <a:ext cx="395816" cy="368676"/>
            </a:xfrm>
            <a:prstGeom prst="rect">
              <a:avLst/>
            </a:prstGeom>
            <a:noFill/>
            <a:extLst/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365750">
              <a:off x="2266887" y="2078240"/>
              <a:ext cx="420304" cy="398751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688611" y="3525697"/>
            <a:ext cx="70404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ctr"/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소비자 특성</a:t>
            </a:r>
            <a:endParaRPr lang="en-US" altLang="ko-KR" sz="825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 fontAlgn="ctr"/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이용행태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2178" y="2411750"/>
            <a:ext cx="5877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누구</a:t>
            </a:r>
            <a:r>
              <a:rPr lang="en-US" altLang="ko-KR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lang="ko-KR" altLang="en-US" sz="10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0592" y="2411752"/>
            <a:ext cx="476302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외롭고 사회적 관심을 필요로 하는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정부 정책 기준 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65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세 이상의 독거 어르신과 다양한 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2030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 젊은이들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72178" y="2988295"/>
            <a:ext cx="8766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어떤 동기로</a:t>
            </a:r>
            <a:r>
              <a:rPr lang="en-US" altLang="ko-KR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lang="ko-KR" altLang="en-US" sz="10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30592" y="2988296"/>
            <a:ext cx="476302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어르신은 맞고를 가르쳐 주면서 화상채팅을 통해 사람들과 만나고 싶을 때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</a:t>
            </a:r>
            <a:b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젊은이는 심심할 때나 스승어르신을 뵙고 싶을 때 등등 어르신과 젊은이 모두 다양한 동기로 이용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72178" y="3727226"/>
            <a:ext cx="8766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언제</a:t>
            </a:r>
            <a:r>
              <a:rPr lang="en-US" altLang="ko-KR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어떻게</a:t>
            </a:r>
            <a:r>
              <a:rPr lang="en-US" altLang="ko-KR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lang="ko-KR" altLang="en-US" sz="10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30592" y="3733446"/>
            <a:ext cx="476302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온라인이기 때문에 하고 싶을 때 언제 어디서나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72178" y="4179542"/>
            <a:ext cx="8766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얼마나</a:t>
            </a:r>
            <a:r>
              <a:rPr lang="en-US" altLang="ko-KR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자주</a:t>
            </a:r>
            <a:r>
              <a:rPr lang="en-US" altLang="ko-KR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lang="ko-KR" altLang="en-US" sz="10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30592" y="4172295"/>
            <a:ext cx="476302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타 개인방송을 이용하는 만큼 이용할 것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72178" y="4631162"/>
            <a:ext cx="8766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어떤 경험을</a:t>
            </a:r>
            <a:r>
              <a:rPr lang="en-US" altLang="ko-KR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lang="ko-KR" altLang="en-US" sz="10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30592" y="4623913"/>
            <a:ext cx="4763022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젊은이는 맞고 </a:t>
            </a:r>
            <a:r>
              <a:rPr lang="ko-KR" altLang="en-US" sz="825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티칭이라는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신선한 주제의 방송으로 </a:t>
            </a:r>
            <a:r>
              <a:rPr lang="ko-KR" altLang="en-US" sz="825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재미를 얻고</a:t>
            </a:r>
            <a:r>
              <a:rPr lang="ko-KR" altLang="en-US" sz="825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어르신과 소통하며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ko-KR" altLang="en-US" sz="825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외로움을 해소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하거나 </a:t>
            </a:r>
            <a:r>
              <a:rPr lang="ko-KR" altLang="en-US" sz="825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지혜를 얻어가고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어르신은 젊은이와 소통하며 </a:t>
            </a:r>
            <a:r>
              <a:rPr lang="ko-KR" altLang="en-US" sz="825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더 이상 사회에서</a:t>
            </a:r>
            <a:r>
              <a:rPr lang="en-US" altLang="ko-KR" sz="825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825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ko-KR" altLang="en-US" sz="825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고립되지 않고 </a:t>
            </a:r>
            <a:r>
              <a:rPr lang="ko-KR" altLang="en-US" sz="825" b="1" dirty="0" err="1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티칭</a:t>
            </a:r>
            <a:r>
              <a:rPr lang="ko-KR" altLang="en-US" sz="825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활동을 하며 남은 여생을 보람차게 보내며 </a:t>
            </a:r>
            <a:r>
              <a:rPr lang="ko-KR" altLang="en-US" sz="825" b="1" u="sng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서비스에 만족할 것</a:t>
            </a:r>
          </a:p>
        </p:txBody>
      </p:sp>
      <p:sp>
        <p:nvSpPr>
          <p:cNvPr id="7" name="오른쪽 중괄호 6"/>
          <p:cNvSpPr/>
          <p:nvPr/>
        </p:nvSpPr>
        <p:spPr>
          <a:xfrm flipH="1">
            <a:off x="2790445" y="2500987"/>
            <a:ext cx="352266" cy="2226501"/>
          </a:xfrm>
          <a:prstGeom prst="rightBrace">
            <a:avLst>
              <a:gd name="adj1" fmla="val 62301"/>
              <a:gd name="adj2" fmla="val 19714"/>
            </a:avLst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cxnSp>
        <p:nvCxnSpPr>
          <p:cNvPr id="13" name="직선 화살표 연결선 12"/>
          <p:cNvCxnSpPr/>
          <p:nvPr/>
        </p:nvCxnSpPr>
        <p:spPr>
          <a:xfrm>
            <a:off x="2963431" y="3096545"/>
            <a:ext cx="179280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/>
          <p:nvPr/>
        </p:nvCxnSpPr>
        <p:spPr>
          <a:xfrm>
            <a:off x="2963431" y="3814987"/>
            <a:ext cx="179280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/>
          <p:nvPr/>
        </p:nvCxnSpPr>
        <p:spPr>
          <a:xfrm>
            <a:off x="2963431" y="4312896"/>
            <a:ext cx="179280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1102116" y="693742"/>
            <a:ext cx="1487587" cy="294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2325"/>
              </a:lnSpc>
            </a:pP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3Cs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분석 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– 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소비자</a:t>
            </a:r>
          </a:p>
        </p:txBody>
      </p:sp>
      <p:sp>
        <p:nvSpPr>
          <p:cNvPr id="35" name="내용 개체 틀 2"/>
          <p:cNvSpPr txBox="1">
            <a:spLocks/>
          </p:cNvSpPr>
          <p:nvPr/>
        </p:nvSpPr>
        <p:spPr>
          <a:xfrm>
            <a:off x="1043982" y="384296"/>
            <a:ext cx="1215501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프로젝트 방향설정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cxnSp>
        <p:nvCxnSpPr>
          <p:cNvPr id="28" name="직선 연결선 27"/>
          <p:cNvCxnSpPr/>
          <p:nvPr/>
        </p:nvCxnSpPr>
        <p:spPr>
          <a:xfrm>
            <a:off x="2259483" y="480220"/>
            <a:ext cx="741173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21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1102116" y="693742"/>
            <a:ext cx="1487587" cy="294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2325"/>
              </a:lnSpc>
            </a:pP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3Cs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분석 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– 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경쟁사</a:t>
            </a:r>
          </a:p>
        </p:txBody>
      </p:sp>
      <p:graphicFrame>
        <p:nvGraphicFramePr>
          <p:cNvPr id="13" name="Table 10"/>
          <p:cNvGraphicFramePr>
            <a:graphicFrameLocks noGrp="1"/>
          </p:cNvGraphicFramePr>
          <p:nvPr>
            <p:extLst/>
          </p:nvPr>
        </p:nvGraphicFramePr>
        <p:xfrm>
          <a:off x="1709226" y="2117281"/>
          <a:ext cx="7044380" cy="3206392"/>
        </p:xfrm>
        <a:graphic>
          <a:graphicData uri="http://schemas.openxmlformats.org/drawingml/2006/table">
            <a:tbl>
              <a:tblPr/>
              <a:tblGrid>
                <a:gridCol w="8982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12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237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110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372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 smtClean="0">
                          <a:solidFill>
                            <a:schemeClr val="bg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구분</a:t>
                      </a:r>
                      <a:endParaRPr lang="ko-KR" altLang="en-US" sz="900" b="1" i="0" u="none" strike="noStrike" dirty="0">
                        <a:solidFill>
                          <a:schemeClr val="bg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 smtClean="0">
                          <a:solidFill>
                            <a:schemeClr val="bg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분석요소</a:t>
                      </a:r>
                      <a:endParaRPr lang="ko-KR" altLang="en-US" sz="900" b="1" i="0" u="none" strike="noStrike" dirty="0">
                        <a:solidFill>
                          <a:schemeClr val="bg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 smtClean="0">
                          <a:solidFill>
                            <a:schemeClr val="bg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분석내용</a:t>
                      </a:r>
                      <a:endParaRPr lang="ko-KR" altLang="en-US" sz="900" b="1" i="0" u="none" strike="noStrike" dirty="0">
                        <a:solidFill>
                          <a:schemeClr val="bg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chemeClr val="tx1"/>
                        </a:solidFill>
                        <a:latin typeface="맑은 고딕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0888">
                <a:tc rowSpan="6">
                  <a:txBody>
                    <a:bodyPr/>
                    <a:lstStyle/>
                    <a:p>
                      <a:pPr marL="0" marR="0" indent="0" algn="ctr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경쟁사</a:t>
                      </a:r>
                    </a:p>
                    <a:p>
                      <a:pPr marL="0" marR="0" indent="0" algn="ctr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(Competitor)</a:t>
                      </a:r>
                      <a:endParaRPr lang="ko-KR" altLang="en-US" sz="900" b="0" i="0" u="none" strike="noStrike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indent="0" algn="ctr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현재의 경쟁자</a:t>
                      </a:r>
                    </a:p>
                    <a:p>
                      <a:pPr marL="0" marR="0" indent="0" algn="ctr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잠재적 경쟁자</a:t>
                      </a:r>
                      <a:r>
                        <a:rPr lang="ko-KR" altLang="en-US" sz="900" b="0" i="0" u="none" strike="noStrike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　</a:t>
                      </a: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경쟁사의 서비스 제공 목표는 무엇일까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?</a:t>
                      </a: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개개인들의 다양한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재미있는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유익한 </a:t>
                      </a:r>
                      <a:r>
                        <a:rPr lang="ko-KR" altLang="en-US" sz="900" b="0" i="0" u="none" strike="noStrike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콘텐츠를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제공하고 광고와 유료아이템으로 수익을 올리는 것</a:t>
                      </a:r>
                      <a:endParaRPr lang="en-US" altLang="ko-KR" sz="900" b="0" i="0" u="none" strike="noStrike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148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경쟁사의 핵심전략은 무엇일까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?</a:t>
                      </a: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인기 </a:t>
                      </a:r>
                      <a:r>
                        <a:rPr lang="ko-KR" altLang="en-US" sz="900" b="0" i="0" u="none" strike="noStrike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콘텐츠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ko-KR" altLang="en-US" sz="900" b="0" i="0" u="none" strike="noStrike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발굴로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꾸준한 방문 유도</a:t>
                      </a:r>
                      <a:endParaRPr lang="en-US" altLang="ko-KR" sz="900" b="0" i="0" u="none" strike="noStrike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8048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경쟁사의 강점과 약점은 무엇일까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?</a:t>
                      </a: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강점은 대체로 사용자</a:t>
                      </a:r>
                      <a:r>
                        <a:rPr lang="ko-KR" altLang="en-US" sz="900" b="0" i="0" u="none" strike="noStrike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가 </a:t>
                      </a:r>
                      <a:r>
                        <a:rPr lang="ko-KR" altLang="en-US" sz="900" b="0" i="0" u="none" strike="noStrike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콘텐츠를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만들기 때문에 자체 </a:t>
                      </a:r>
                      <a:r>
                        <a:rPr lang="ko-KR" altLang="en-US" sz="900" b="0" i="0" u="none" strike="noStrike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콘텐츠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제작에 부담이 적은 점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약점은</a:t>
                      </a:r>
                      <a:r>
                        <a:rPr lang="ko-KR" altLang="en-US" sz="900" b="0" i="0" u="none" strike="noStrike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일부 사용자나 </a:t>
                      </a:r>
                      <a:r>
                        <a:rPr lang="ko-KR" altLang="en-US" sz="900" b="0" i="0" u="none" strike="noStrike" baseline="0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콘텐츠가</a:t>
                      </a:r>
                      <a:r>
                        <a:rPr lang="ko-KR" altLang="en-US" sz="900" b="0" i="0" u="none" strike="noStrike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서비스 이미지에 영향을 줄 수 있다는 점</a:t>
                      </a:r>
                      <a:endParaRPr lang="en-US" altLang="ko-KR" sz="900" b="0" i="0" u="none" strike="noStrike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644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경쟁사의 고객은 누구일까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?</a:t>
                      </a:r>
                      <a:r>
                        <a:rPr lang="ko-KR" altLang="en-US" sz="900" b="0" i="0" u="none" strike="noStrike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　</a:t>
                      </a: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주로 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10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대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-30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대의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인터넷 문화에 밝은 사람</a:t>
                      </a:r>
                      <a:endParaRPr lang="en-US" altLang="ko-KR" sz="900" b="0" i="0" u="none" strike="noStrike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8048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현재의 경쟁사들이 공격적이고 강력한가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?</a:t>
                      </a:r>
                      <a:r>
                        <a:rPr lang="ko-KR" altLang="en-US" sz="900" b="0" i="0" u="none" strike="noStrike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　</a:t>
                      </a: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개인방송 서비스의 경쟁력은 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BJ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사용자들이 공유하는 </a:t>
                      </a:r>
                      <a:r>
                        <a:rPr lang="ko-KR" altLang="en-US" sz="900" b="0" i="0" u="none" strike="noStrike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콘텐츠의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경쟁력을 따라감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인기 방송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BJ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들이 존재하는 서비스는 </a:t>
                      </a:r>
                      <a:r>
                        <a:rPr lang="ko-KR" altLang="en-US" sz="900" b="0" i="0" u="none" strike="noStrike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강력하다고 봄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endParaRPr lang="en-US" altLang="ko-KR" sz="900" b="0" i="0" u="none" strike="noStrike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0888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 dirty="0">
                        <a:solidFill>
                          <a:schemeClr val="tx1"/>
                        </a:solidFill>
                        <a:latin typeface="나눔바른고딕 Light" panose="020B0603020101020101" pitchFamily="50" charset="-127"/>
                        <a:ea typeface="나눔바른고딕 Light" panose="020B0603020101020101" pitchFamily="50" charset="-127"/>
                      </a:endParaRPr>
                    </a:p>
                  </a:txBody>
                  <a:tcPr marL="111045" marR="111045" marT="111045" marB="11104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i="0" u="none" strike="noStrike" dirty="0">
                        <a:solidFill>
                          <a:schemeClr val="tx1"/>
                        </a:solidFill>
                        <a:latin typeface="나눔바른고딕 Light" panose="020B0603020101020101" pitchFamily="50" charset="-127"/>
                        <a:ea typeface="나눔바른고딕 Light" panose="020B0603020101020101" pitchFamily="50" charset="-127"/>
                      </a:endParaRPr>
                    </a:p>
                  </a:txBody>
                  <a:tcPr marL="111045" marR="111045" marT="111045" marB="11104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새로운 경쟁자의 진입가능성이 높을까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?</a:t>
                      </a: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아프리카</a:t>
                      </a:r>
                      <a:r>
                        <a:rPr lang="en-US" altLang="ko-KR" sz="900" b="1" i="0" u="none" strike="noStrike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tv</a:t>
                      </a:r>
                      <a:r>
                        <a:rPr lang="ko-KR" altLang="en-US" sz="900" b="1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가 있었지만 </a:t>
                      </a:r>
                      <a:r>
                        <a:rPr lang="ko-KR" altLang="en-US" sz="900" b="1" i="0" u="none" strike="noStrike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네이버</a:t>
                      </a:r>
                      <a:r>
                        <a:rPr lang="ko-KR" altLang="en-US" sz="900" b="1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en-US" altLang="ko-KR" sz="900" b="1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V</a:t>
                      </a:r>
                      <a:r>
                        <a:rPr lang="ko-KR" altLang="en-US" sz="900" b="1" i="0" u="none" strike="noStrike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앱이</a:t>
                      </a:r>
                      <a:r>
                        <a:rPr lang="ko-KR" altLang="en-US" sz="900" b="1" i="0" u="none" strike="noStrike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자리를 잡은 것처럼</a:t>
                      </a:r>
                      <a:endParaRPr lang="en-US" altLang="ko-KR" sz="900" b="1" i="0" u="none" strike="noStrike" baseline="0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l" fontAlgn="ctr"/>
                      <a:r>
                        <a:rPr lang="ko-KR" altLang="en-US" sz="900" b="1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차별화가 되는  </a:t>
                      </a:r>
                      <a:r>
                        <a:rPr lang="ko-KR" altLang="en-US" sz="900" b="1" i="0" u="none" strike="noStrike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콘텐츠를</a:t>
                      </a:r>
                      <a:r>
                        <a:rPr lang="ko-KR" altLang="en-US" sz="900" b="1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제공한다면 가능하다고 봄</a:t>
                      </a:r>
                      <a:endParaRPr lang="en-US" altLang="ko-KR" sz="900" b="1" i="0" u="none" strike="noStrike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직사각형 13"/>
          <p:cNvSpPr/>
          <p:nvPr/>
        </p:nvSpPr>
        <p:spPr>
          <a:xfrm>
            <a:off x="5942556" y="4867627"/>
            <a:ext cx="2817400" cy="46864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5" name="내용 개체 틀 2"/>
          <p:cNvSpPr txBox="1">
            <a:spLocks/>
          </p:cNvSpPr>
          <p:nvPr/>
        </p:nvSpPr>
        <p:spPr>
          <a:xfrm>
            <a:off x="1043982" y="384296"/>
            <a:ext cx="1215501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프로젝트 방향설정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2259483" y="480220"/>
            <a:ext cx="741173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88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22</a:t>
            </a:fld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1550758" y="2347724"/>
            <a:ext cx="1184036" cy="1045744"/>
            <a:chOff x="1559679" y="2067464"/>
            <a:chExt cx="1237227" cy="1092722"/>
          </a:xfrm>
        </p:grpSpPr>
        <p:sp>
          <p:nvSpPr>
            <p:cNvPr id="8" name="타원 7"/>
            <p:cNvSpPr/>
            <p:nvPr/>
          </p:nvSpPr>
          <p:spPr>
            <a:xfrm>
              <a:off x="1559679" y="2134368"/>
              <a:ext cx="1025818" cy="102581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07771" y="2366120"/>
              <a:ext cx="922305" cy="5547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경쟁사</a:t>
              </a:r>
              <a:r>
                <a:rPr lang="en-US" altLang="ko-KR" sz="105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Competitor</a:t>
              </a:r>
              <a:endParaRPr lang="ko-KR" altLang="en-US" sz="105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pic>
          <p:nvPicPr>
            <p:cNvPr id="10" name="Picture 2" descr="C:\Users\candy\Desktop\KakaoTalk_20160330_173732319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02" t="16498" r="1293" b="59706"/>
            <a:stretch/>
          </p:blipFill>
          <p:spPr bwMode="auto">
            <a:xfrm>
              <a:off x="2401090" y="2240836"/>
              <a:ext cx="395816" cy="368676"/>
            </a:xfrm>
            <a:prstGeom prst="rect">
              <a:avLst/>
            </a:prstGeom>
            <a:noFill/>
            <a:extLst/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365750">
              <a:off x="2266887" y="2078240"/>
              <a:ext cx="420304" cy="398751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639720" y="3525697"/>
            <a:ext cx="801823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ctr"/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현재의 경쟁자</a:t>
            </a:r>
          </a:p>
          <a:p>
            <a:pPr algn="ctr" fontAlgn="ctr"/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잠재적 경쟁자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2178" y="2411750"/>
            <a:ext cx="26234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서비스 목표는</a:t>
            </a:r>
            <a:r>
              <a:rPr lang="en-US" altLang="ko-KR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lang="ko-KR" altLang="en-US" sz="10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0592" y="2411752"/>
            <a:ext cx="476302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개개인들의 다양한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/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재미있는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/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유익한 </a:t>
            </a:r>
            <a:r>
              <a:rPr lang="ko-KR" altLang="en-US" sz="825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콘텐츠를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제공하고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광고와 유료아이템으로 수익을 올리는 것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72178" y="2988295"/>
            <a:ext cx="10584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강점과 약점은</a:t>
            </a:r>
            <a:r>
              <a:rPr lang="en-US" altLang="ko-KR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lang="ko-KR" altLang="en-US" sz="10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30592" y="2988296"/>
            <a:ext cx="476302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강점은 대체로 사용자가 </a:t>
            </a:r>
            <a:r>
              <a:rPr lang="ko-KR" altLang="en-US" sz="825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콘텐츠를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만들기 때문에 자체 </a:t>
            </a:r>
            <a:r>
              <a:rPr lang="ko-KR" altLang="en-US" sz="825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콘텐츠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제작에 부담이 적은 점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</a:t>
            </a:r>
          </a:p>
          <a:p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약점은 일부 사용자나 </a:t>
            </a:r>
            <a:r>
              <a:rPr lang="ko-KR" altLang="en-US" sz="825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콘텐츠가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서비스 이미지에 영향을 줄 수 있다는 점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72178" y="3595749"/>
            <a:ext cx="8766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고객은</a:t>
            </a:r>
            <a:r>
              <a:rPr lang="en-US" altLang="ko-KR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lang="ko-KR" altLang="en-US" sz="10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30592" y="3601970"/>
            <a:ext cx="476302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주로 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10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-30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대의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인터넷 문화에 밝은 사람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72178" y="4078171"/>
            <a:ext cx="10584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현재 경쟁사가 강력한가</a:t>
            </a:r>
            <a:r>
              <a:rPr lang="en-US" altLang="ko-KR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lang="ko-KR" altLang="en-US" sz="10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30592" y="4070924"/>
            <a:ext cx="476302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개인방송 서비스의 경쟁력은 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BJ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사용자들이 공유하는 </a:t>
            </a:r>
            <a:r>
              <a:rPr lang="ko-KR" altLang="en-US" sz="825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콘텐츠의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경쟁력을 따라감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인기 방송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BJ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들이 존재하는 서비스는 강력하다고 봄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72178" y="4631162"/>
            <a:ext cx="10584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진입가능성은</a:t>
            </a:r>
            <a:r>
              <a:rPr lang="en-US" altLang="ko-KR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lang="ko-KR" altLang="en-US" sz="10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30592" y="4623915"/>
            <a:ext cx="476302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아프리카</a:t>
            </a:r>
            <a:r>
              <a:rPr lang="en-US" altLang="ko-KR" sz="825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tv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가 있었지만 </a:t>
            </a:r>
            <a:r>
              <a:rPr lang="ko-KR" altLang="en-US" sz="825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네이버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V</a:t>
            </a:r>
            <a:r>
              <a:rPr lang="ko-KR" altLang="en-US" sz="825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앱이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자리를 잡은 것처럼</a:t>
            </a:r>
          </a:p>
          <a:p>
            <a:r>
              <a:rPr lang="ko-KR" altLang="en-US" sz="825" b="1" u="sng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차별화가 되는  </a:t>
            </a:r>
            <a:r>
              <a:rPr lang="ko-KR" altLang="en-US" sz="825" b="1" u="sng" dirty="0" err="1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콘텐츠를</a:t>
            </a:r>
            <a:r>
              <a:rPr lang="ko-KR" altLang="en-US" sz="825" b="1" u="sng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제공한다면 가능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하다고 봄</a:t>
            </a:r>
            <a:endParaRPr lang="ko-KR" altLang="en-US" sz="825" u="sng" dirty="0">
              <a:solidFill>
                <a:srgbClr val="FF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" name="오른쪽 중괄호 6"/>
          <p:cNvSpPr/>
          <p:nvPr/>
        </p:nvSpPr>
        <p:spPr>
          <a:xfrm flipH="1">
            <a:off x="2790445" y="2500987"/>
            <a:ext cx="352266" cy="2226501"/>
          </a:xfrm>
          <a:prstGeom prst="rightBrace">
            <a:avLst>
              <a:gd name="adj1" fmla="val 62301"/>
              <a:gd name="adj2" fmla="val 19714"/>
            </a:avLst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cxnSp>
        <p:nvCxnSpPr>
          <p:cNvPr id="13" name="직선 화살표 연결선 12"/>
          <p:cNvCxnSpPr/>
          <p:nvPr/>
        </p:nvCxnSpPr>
        <p:spPr>
          <a:xfrm>
            <a:off x="2963431" y="3096545"/>
            <a:ext cx="179280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/>
          <p:nvPr/>
        </p:nvCxnSpPr>
        <p:spPr>
          <a:xfrm>
            <a:off x="2963431" y="3683510"/>
            <a:ext cx="179280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/>
          <p:nvPr/>
        </p:nvCxnSpPr>
        <p:spPr>
          <a:xfrm>
            <a:off x="2963431" y="4211525"/>
            <a:ext cx="179280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1102116" y="693742"/>
            <a:ext cx="1487587" cy="294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2325"/>
              </a:lnSpc>
            </a:pP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3Cs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분석 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– 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경쟁사</a:t>
            </a:r>
          </a:p>
        </p:txBody>
      </p:sp>
      <p:sp>
        <p:nvSpPr>
          <p:cNvPr id="35" name="내용 개체 틀 2"/>
          <p:cNvSpPr txBox="1">
            <a:spLocks/>
          </p:cNvSpPr>
          <p:nvPr/>
        </p:nvSpPr>
        <p:spPr>
          <a:xfrm>
            <a:off x="1043982" y="384296"/>
            <a:ext cx="1215501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프로젝트 방향설정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cxnSp>
        <p:nvCxnSpPr>
          <p:cNvPr id="28" name="직선 연결선 27"/>
          <p:cNvCxnSpPr/>
          <p:nvPr/>
        </p:nvCxnSpPr>
        <p:spPr>
          <a:xfrm>
            <a:off x="2259483" y="480220"/>
            <a:ext cx="741173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77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23</a:t>
            </a:fld>
            <a:endParaRPr lang="ko-KR" altLang="en-US"/>
          </a:p>
        </p:txBody>
      </p:sp>
      <p:graphicFrame>
        <p:nvGraphicFramePr>
          <p:cNvPr id="34" name="Table 10"/>
          <p:cNvGraphicFramePr>
            <a:graphicFrameLocks noGrp="1"/>
          </p:cNvGraphicFramePr>
          <p:nvPr>
            <p:extLst/>
          </p:nvPr>
        </p:nvGraphicFramePr>
        <p:xfrm>
          <a:off x="1709226" y="2338182"/>
          <a:ext cx="7044380" cy="2039910"/>
        </p:xfrm>
        <a:graphic>
          <a:graphicData uri="http://schemas.openxmlformats.org/drawingml/2006/table">
            <a:tbl>
              <a:tblPr/>
              <a:tblGrid>
                <a:gridCol w="8982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12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237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110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372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 smtClean="0">
                          <a:solidFill>
                            <a:schemeClr val="bg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구분</a:t>
                      </a:r>
                      <a:endParaRPr lang="ko-KR" altLang="en-US" sz="900" b="1" i="0" u="none" strike="noStrike" dirty="0">
                        <a:solidFill>
                          <a:schemeClr val="bg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 smtClean="0">
                          <a:solidFill>
                            <a:schemeClr val="bg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분석요소</a:t>
                      </a:r>
                      <a:endParaRPr lang="ko-KR" altLang="en-US" sz="900" b="1" i="0" u="none" strike="noStrike" dirty="0">
                        <a:solidFill>
                          <a:schemeClr val="bg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 smtClean="0">
                          <a:solidFill>
                            <a:schemeClr val="bg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분석내용</a:t>
                      </a:r>
                      <a:endParaRPr lang="ko-KR" altLang="en-US" sz="900" b="1" i="0" u="none" strike="noStrike" dirty="0">
                        <a:solidFill>
                          <a:schemeClr val="bg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chemeClr val="tx1"/>
                        </a:solidFill>
                        <a:latin typeface="맑은 고딕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973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자사</a:t>
                      </a:r>
                    </a:p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(Company)</a:t>
                      </a:r>
                    </a:p>
                  </a:txBody>
                  <a:tcPr marL="82709" marR="82709" marT="82709" marB="8270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전략</a:t>
                      </a:r>
                    </a:p>
                    <a:p>
                      <a:pPr algn="ctr" fontAlgn="ctr"/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기술</a:t>
                      </a:r>
                    </a:p>
                    <a:p>
                      <a:pPr algn="ctr" fontAlgn="ctr"/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구조</a:t>
                      </a:r>
                    </a:p>
                    <a:p>
                      <a:pPr algn="ctr" fontAlgn="ctr"/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차별화 전략</a:t>
                      </a:r>
                      <a:endParaRPr lang="ko-KR" altLang="en-US" sz="900" b="0" i="0" u="none" strike="noStrike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2709" marR="82709" marT="82709" marB="8270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제공하고자 하는 서비스의 목적은 무엇일까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?</a:t>
                      </a:r>
                    </a:p>
                  </a:txBody>
                  <a:tcPr marL="82709" marR="82709" marT="82709" marB="8270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어르신들에게 익숙하고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누구나 즐길 수 있는 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‘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맞고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’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가 주제인  </a:t>
                      </a:r>
                      <a:r>
                        <a:rPr lang="ko-KR" altLang="en-US" sz="900" b="0" i="0" u="none" strike="noStrike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콘텐츠로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사회문제 해결 및 새로운 문화를 선도하는 것 </a:t>
                      </a:r>
                      <a:endParaRPr lang="en-US" altLang="ko-KR" sz="900" b="0" i="0" u="none" strike="noStrike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2709" marR="82709" marT="82709" marB="8270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148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 dirty="0">
                        <a:solidFill>
                          <a:schemeClr val="tx1"/>
                        </a:solidFill>
                        <a:latin typeface="맑은 고딕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 dirty="0">
                        <a:solidFill>
                          <a:schemeClr val="tx1"/>
                        </a:solidFill>
                        <a:latin typeface="맑은 고딕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경쟁 우위 확보를 위한 방법은 무엇일까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?</a:t>
                      </a:r>
                    </a:p>
                  </a:txBody>
                  <a:tcPr marL="82709" marR="82709" marT="82709" marB="8270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어르신과 맞고</a:t>
                      </a:r>
                      <a:r>
                        <a:rPr lang="ko-KR" altLang="en-US" sz="900" b="0" i="0" u="none" strike="noStrike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ko-KR" altLang="en-US" sz="900" b="0" i="0" u="none" strike="noStrike" baseline="0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콘텐츠라는</a:t>
                      </a:r>
                      <a:r>
                        <a:rPr lang="ko-KR" altLang="en-US" sz="900" b="0" i="0" u="none" strike="noStrike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차별화 되는 요소를 강조</a:t>
                      </a:r>
                      <a:endParaRPr lang="en-US" altLang="ko-KR" sz="900" b="0" i="0" u="none" strike="noStrike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2709" marR="82709" marT="82709" marB="8270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1652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 dirty="0">
                        <a:solidFill>
                          <a:schemeClr val="tx1"/>
                        </a:solidFill>
                        <a:latin typeface="맑은 고딕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 dirty="0">
                        <a:solidFill>
                          <a:schemeClr val="tx1"/>
                        </a:solidFill>
                        <a:latin typeface="맑은 고딕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대표 기술은 무엇일까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?</a:t>
                      </a:r>
                    </a:p>
                  </a:txBody>
                  <a:tcPr marL="82709" marR="82709" marT="82709" marB="8270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연령에 관계없이</a:t>
                      </a:r>
                      <a:r>
                        <a:rPr lang="ko-KR" altLang="en-US" sz="900" b="0" i="0" u="none" strike="noStrike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이용하기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쉬운 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UI,</a:t>
                      </a:r>
                      <a:r>
                        <a:rPr lang="en-US" altLang="ko-KR" sz="900" b="0" i="0" u="none" strike="noStrike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ko-KR" altLang="en-US" sz="900" b="0" i="0" u="none" strike="noStrike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편리한 시스템</a:t>
                      </a:r>
                      <a:endParaRPr lang="en-US" altLang="ko-KR" sz="900" b="0" i="0" u="none" strike="noStrike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2709" marR="82709" marT="82709" marB="8270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644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 dirty="0">
                        <a:solidFill>
                          <a:schemeClr val="tx1"/>
                        </a:solidFill>
                        <a:latin typeface="맑은 고딕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 dirty="0">
                        <a:solidFill>
                          <a:schemeClr val="tx1"/>
                        </a:solidFill>
                        <a:latin typeface="맑은 고딕"/>
                      </a:endParaRP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차별화 될 수 있는 대표 서비스는 무엇일까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?</a:t>
                      </a:r>
                      <a:endParaRPr lang="ko-KR" altLang="en-US" sz="900" b="0" i="0" u="none" strike="noStrike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2709" marR="82709" marT="82709" marB="8270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1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어르신과 젊은이의 소통을 돕는 맞고 </a:t>
                      </a:r>
                      <a:r>
                        <a:rPr lang="ko-KR" altLang="en-US" sz="900" b="1" i="0" u="none" strike="noStrike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콘텐츠</a:t>
                      </a:r>
                      <a:r>
                        <a:rPr lang="ko-KR" altLang="en-US" sz="900" b="1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서비스</a:t>
                      </a:r>
                      <a:endParaRPr lang="en-US" altLang="ko-KR" sz="900" b="1" i="0" u="none" strike="noStrike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2709" marR="82709" marT="82709" marB="8270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9" name="직사각형 38"/>
          <p:cNvSpPr/>
          <p:nvPr/>
        </p:nvSpPr>
        <p:spPr>
          <a:xfrm>
            <a:off x="5942556" y="3951592"/>
            <a:ext cx="2817400" cy="42971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2" name="직사각형 11"/>
          <p:cNvSpPr/>
          <p:nvPr/>
        </p:nvSpPr>
        <p:spPr>
          <a:xfrm>
            <a:off x="1102115" y="693742"/>
            <a:ext cx="1304844" cy="294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2325"/>
              </a:lnSpc>
            </a:pP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3Cs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분석 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– 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자사</a:t>
            </a: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1043982" y="384296"/>
            <a:ext cx="1215501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프로젝트 방향설정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2259483" y="480220"/>
            <a:ext cx="741173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96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24</a:t>
            </a:fld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1550758" y="2347724"/>
            <a:ext cx="1184036" cy="1045744"/>
            <a:chOff x="1559679" y="2067464"/>
            <a:chExt cx="1237227" cy="1092722"/>
          </a:xfrm>
        </p:grpSpPr>
        <p:sp>
          <p:nvSpPr>
            <p:cNvPr id="8" name="타원 7"/>
            <p:cNvSpPr/>
            <p:nvPr/>
          </p:nvSpPr>
          <p:spPr>
            <a:xfrm>
              <a:off x="1559679" y="2134368"/>
              <a:ext cx="1025818" cy="102581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07771" y="2366119"/>
              <a:ext cx="922305" cy="5547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자사</a:t>
              </a:r>
              <a:r>
                <a:rPr lang="en-US" altLang="ko-KR" sz="105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Company</a:t>
              </a:r>
              <a:endParaRPr lang="ko-KR" altLang="en-US" sz="105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pic>
          <p:nvPicPr>
            <p:cNvPr id="10" name="Picture 2" descr="C:\Users\candy\Desktop\KakaoTalk_20160330_173732319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02" t="16498" r="1293" b="59706"/>
            <a:stretch/>
          </p:blipFill>
          <p:spPr bwMode="auto">
            <a:xfrm>
              <a:off x="2401090" y="2240836"/>
              <a:ext cx="395816" cy="368676"/>
            </a:xfrm>
            <a:prstGeom prst="rect">
              <a:avLst/>
            </a:prstGeom>
            <a:noFill/>
            <a:extLst/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365750">
              <a:off x="2266887" y="2078240"/>
              <a:ext cx="420304" cy="398751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688611" y="3525696"/>
            <a:ext cx="70404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ctr"/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전략</a:t>
            </a:r>
          </a:p>
          <a:p>
            <a:pPr algn="ctr" fontAlgn="ctr"/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기술</a:t>
            </a:r>
          </a:p>
          <a:p>
            <a:pPr algn="ctr" fontAlgn="ctr"/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구조</a:t>
            </a:r>
          </a:p>
          <a:p>
            <a:pPr algn="ctr" fontAlgn="ctr"/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차별화 전략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2178" y="2411750"/>
            <a:ext cx="26234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서비스 목적은</a:t>
            </a:r>
            <a:r>
              <a:rPr lang="en-US" altLang="ko-KR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lang="ko-KR" altLang="en-US" sz="10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0592" y="2411752"/>
            <a:ext cx="476302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어르신들에게 익숙하고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누구나 즐길 수 있는 ‘맞고’가 주제인  </a:t>
            </a:r>
            <a:r>
              <a:rPr lang="ko-KR" altLang="en-US" sz="825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콘텐츠로</a:t>
            </a:r>
            <a:endParaRPr lang="en-US" altLang="ko-KR" sz="825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사회문제 해결 및 새로운 문화를 선도하는 것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72178" y="2988295"/>
            <a:ext cx="11672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경쟁 우위</a:t>
            </a:r>
            <a:endParaRPr lang="en-US" altLang="ko-KR" sz="10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확보 방법은</a:t>
            </a:r>
            <a:r>
              <a:rPr lang="en-US" altLang="ko-KR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lang="ko-KR" altLang="en-US" sz="10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30592" y="3034637"/>
            <a:ext cx="476302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어르신과 맞고 </a:t>
            </a:r>
            <a:r>
              <a:rPr lang="ko-KR" altLang="en-US" sz="825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콘텐츠라는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차별화 되는 요소를 강조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72178" y="3595749"/>
            <a:ext cx="8766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대표 기술은</a:t>
            </a:r>
            <a:r>
              <a:rPr lang="en-US" altLang="ko-KR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lang="ko-KR" altLang="en-US" sz="10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30592" y="3601970"/>
            <a:ext cx="476302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연령에 관계없이 이용하기 쉬운 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UI, 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편리한 시스템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72178" y="4078171"/>
            <a:ext cx="10584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차별화</a:t>
            </a:r>
            <a:endParaRPr lang="en-US" altLang="ko-KR" sz="10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서비스는</a:t>
            </a:r>
            <a:r>
              <a:rPr lang="en-US" altLang="ko-KR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lang="ko-KR" altLang="en-US" sz="10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30592" y="4182046"/>
            <a:ext cx="476302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어르신과 젊은이의 소통을 돕는 맞고 </a:t>
            </a:r>
            <a:r>
              <a:rPr lang="ko-KR" altLang="en-US" sz="825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콘텐츠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서비스</a:t>
            </a:r>
          </a:p>
        </p:txBody>
      </p:sp>
      <p:sp>
        <p:nvSpPr>
          <p:cNvPr id="7" name="오른쪽 중괄호 6"/>
          <p:cNvSpPr/>
          <p:nvPr/>
        </p:nvSpPr>
        <p:spPr>
          <a:xfrm flipH="1">
            <a:off x="2790445" y="2500987"/>
            <a:ext cx="352266" cy="1794659"/>
          </a:xfrm>
          <a:prstGeom prst="rightBrace">
            <a:avLst>
              <a:gd name="adj1" fmla="val 62301"/>
              <a:gd name="adj2" fmla="val 19714"/>
            </a:avLst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cxnSp>
        <p:nvCxnSpPr>
          <p:cNvPr id="13" name="직선 화살표 연결선 12"/>
          <p:cNvCxnSpPr/>
          <p:nvPr/>
        </p:nvCxnSpPr>
        <p:spPr>
          <a:xfrm>
            <a:off x="2963431" y="3096545"/>
            <a:ext cx="179280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/>
          <p:nvPr/>
        </p:nvCxnSpPr>
        <p:spPr>
          <a:xfrm>
            <a:off x="2963431" y="3683510"/>
            <a:ext cx="179280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/>
        </p:nvSpPr>
        <p:spPr>
          <a:xfrm>
            <a:off x="1102115" y="693742"/>
            <a:ext cx="1304844" cy="294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2325"/>
              </a:lnSpc>
            </a:pP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3Cs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분석 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– 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자사</a:t>
            </a:r>
          </a:p>
        </p:txBody>
      </p:sp>
      <p:sp>
        <p:nvSpPr>
          <p:cNvPr id="32" name="내용 개체 틀 2"/>
          <p:cNvSpPr txBox="1">
            <a:spLocks/>
          </p:cNvSpPr>
          <p:nvPr/>
        </p:nvSpPr>
        <p:spPr>
          <a:xfrm>
            <a:off x="1043982" y="384296"/>
            <a:ext cx="1215501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프로젝트 방향설정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>
            <a:off x="2259483" y="480220"/>
            <a:ext cx="741173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91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25</a:t>
            </a:fld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887878" y="3128519"/>
            <a:ext cx="86371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100" dirty="0">
                <a:solidFill>
                  <a:schemeClr val="bg1">
                    <a:lumMod val="6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자사는</a:t>
            </a:r>
            <a:r>
              <a:rPr lang="ko-KR" altLang="en-US" sz="2100" dirty="0">
                <a:solidFill>
                  <a:srgbClr val="FF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 차별화가 되는 </a:t>
            </a:r>
            <a:r>
              <a:rPr lang="ko-KR" altLang="en-US" sz="2100" dirty="0" err="1">
                <a:solidFill>
                  <a:srgbClr val="FF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컨텐츠를</a:t>
            </a:r>
            <a:r>
              <a:rPr lang="ko-KR" altLang="en-US" sz="2100" dirty="0">
                <a:solidFill>
                  <a:srgbClr val="FF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 선보여</a:t>
            </a:r>
            <a:endParaRPr lang="en-US" altLang="ko-KR" sz="2100" dirty="0">
              <a:solidFill>
                <a:srgbClr val="FF0000"/>
              </a:solidFill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  <a:p>
            <a:pPr algn="ctr"/>
            <a:r>
              <a:rPr lang="ko-KR" altLang="en-US" sz="2100" dirty="0">
                <a:solidFill>
                  <a:srgbClr val="FF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경쟁사와 차별성</a:t>
            </a:r>
            <a:r>
              <a:rPr lang="ko-KR" altLang="en-US" sz="2100" dirty="0">
                <a:solidFill>
                  <a:schemeClr val="bg1">
                    <a:lumMod val="6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이 있으므로 </a:t>
            </a:r>
            <a:r>
              <a:rPr lang="ko-KR" altLang="en-US" sz="2100" dirty="0">
                <a:solidFill>
                  <a:srgbClr val="FF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시장 진입 가능성이 있음</a:t>
            </a:r>
            <a:endParaRPr lang="en-US" altLang="ko-KR" sz="2100" dirty="0">
              <a:solidFill>
                <a:srgbClr val="FF0000"/>
              </a:solidFill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102115" y="693742"/>
            <a:ext cx="1147750" cy="294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2325"/>
              </a:lnSpc>
            </a:pP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3Cs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분석 결과</a:t>
            </a: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1043982" y="384296"/>
            <a:ext cx="1215501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프로젝트 방향설정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2259483" y="480220"/>
            <a:ext cx="741173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89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26</a:t>
            </a:fld>
            <a:endParaRPr lang="ko-KR" altLang="en-US"/>
          </a:p>
        </p:txBody>
      </p:sp>
      <p:graphicFrame>
        <p:nvGraphicFramePr>
          <p:cNvPr id="22" name="Table 10"/>
          <p:cNvGraphicFramePr>
            <a:graphicFrameLocks noGrp="1"/>
          </p:cNvGraphicFramePr>
          <p:nvPr>
            <p:extLst/>
          </p:nvPr>
        </p:nvGraphicFramePr>
        <p:xfrm>
          <a:off x="2034300" y="1629438"/>
          <a:ext cx="6350834" cy="3821014"/>
        </p:xfrm>
        <a:graphic>
          <a:graphicData uri="http://schemas.openxmlformats.org/drawingml/2006/table">
            <a:tbl>
              <a:tblPr/>
              <a:tblGrid>
                <a:gridCol w="20855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55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98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3787">
                <a:tc rowSpan="2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                                                        내부환경</a:t>
                      </a:r>
                      <a:endParaRPr lang="ko-KR" altLang="en-US" sz="800" kern="0" spc="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                                                       (</a:t>
                      </a:r>
                      <a:r>
                        <a:rPr lang="en-US" sz="800" kern="0" spc="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Internal)</a:t>
                      </a:r>
                    </a:p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      외부환경</a:t>
                      </a:r>
                      <a:endParaRPr lang="ko-KR" altLang="en-US" sz="800" kern="0" spc="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    (</a:t>
                      </a:r>
                      <a:r>
                        <a:rPr lang="en-US" sz="800" kern="0" spc="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External)</a:t>
                      </a:r>
                    </a:p>
                  </a:txBody>
                  <a:tcPr marL="35453" marR="35453" marT="35453" marB="35453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강점</a:t>
                      </a:r>
                      <a:r>
                        <a:rPr lang="en-US" altLang="ko-KR" sz="800" kern="0" spc="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en-US" sz="800" kern="0" spc="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Strength)</a:t>
                      </a:r>
                    </a:p>
                  </a:txBody>
                  <a:tcPr marL="35453" marR="35453" marT="35453" marB="35453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약점</a:t>
                      </a:r>
                      <a:r>
                        <a:rPr lang="en-US" altLang="ko-KR" sz="800" kern="0" spc="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en-US" sz="800" kern="0" spc="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Weakness)</a:t>
                      </a:r>
                    </a:p>
                  </a:txBody>
                  <a:tcPr marL="35453" marR="35453" marT="35453" marB="35453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37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indent="-22860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80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맞고를 통해 재미있고 어렵지 않게</a:t>
                      </a: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/>
                      </a:r>
                      <a:br>
                        <a:rPr lang="en-US" altLang="ko-KR" sz="80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</a:br>
                      <a:r>
                        <a:rPr lang="ko-KR" altLang="en-US" sz="80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독거노인의 외로움</a:t>
                      </a: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800" kern="0" spc="0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고독사</a:t>
                      </a:r>
                      <a:r>
                        <a:rPr lang="ko-KR" altLang="en-US" sz="80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등을 방지</a:t>
                      </a: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</a:t>
                      </a:r>
                      <a:r>
                        <a:rPr lang="en-US" altLang="ko-KR" sz="800" kern="0" spc="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/>
                      </a:r>
                      <a:br>
                        <a:rPr lang="en-US" altLang="ko-KR" sz="800" kern="0" spc="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</a:br>
                      <a:r>
                        <a:rPr lang="ko-KR" altLang="en-US" sz="80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세대</a:t>
                      </a:r>
                      <a:r>
                        <a:rPr lang="ko-KR" altLang="en-US" sz="800" kern="0" spc="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갈등 해소</a:t>
                      </a:r>
                      <a:endParaRPr lang="en-US" altLang="ko-KR" sz="800" kern="0" spc="0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35453" marR="35453" marT="35453" marB="35453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800" kern="0" spc="0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맞고라는</a:t>
                      </a:r>
                      <a:r>
                        <a:rPr lang="ko-KR" altLang="en-US" sz="80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다소 한정적인 주제</a:t>
                      </a:r>
                      <a:endParaRPr lang="en-US" altLang="ko-KR" sz="800" kern="0" spc="0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marL="228600" marR="0" indent="-22860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800" kern="0" spc="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어르신은 개인방송에 익숙지 않음</a:t>
                      </a:r>
                      <a:endParaRPr lang="en-US" altLang="ko-KR" sz="800" kern="0" spc="0" baseline="0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35453" marR="35453" marT="35453" marB="35453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378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기회</a:t>
                      </a:r>
                      <a:r>
                        <a:rPr lang="en-US" altLang="ko-KR" sz="800" kern="0" spc="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en-US" sz="800" kern="0" spc="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Opportunity)</a:t>
                      </a:r>
                    </a:p>
                  </a:txBody>
                  <a:tcPr marL="35453" marR="35453" marT="35453" marB="35453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SO </a:t>
                      </a:r>
                      <a:r>
                        <a:rPr lang="ko-KR" altLang="en-US" sz="800" kern="0" spc="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전략</a:t>
                      </a:r>
                      <a:r>
                        <a:rPr lang="en-US" altLang="ko-KR" sz="800" kern="0" spc="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ko-KR" altLang="en-US" sz="800" kern="0" spc="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공격</a:t>
                      </a:r>
                      <a:r>
                        <a:rPr lang="en-US" altLang="ko-KR" sz="800" kern="0" spc="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)</a:t>
                      </a:r>
                      <a:endParaRPr lang="ko-KR" altLang="en-US" sz="800" kern="0" spc="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35453" marR="35453" marT="35453" marB="35453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WO </a:t>
                      </a:r>
                      <a:r>
                        <a:rPr lang="ko-KR" altLang="en-US" sz="800" kern="0" spc="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전략</a:t>
                      </a:r>
                      <a:r>
                        <a:rPr lang="en-US" altLang="ko-KR" sz="800" kern="0" spc="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ko-KR" altLang="en-US" sz="800" kern="0" spc="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방향전환</a:t>
                      </a:r>
                      <a:r>
                        <a:rPr lang="en-US" altLang="ko-KR" sz="800" kern="0" spc="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)</a:t>
                      </a:r>
                      <a:endParaRPr lang="ko-KR" altLang="en-US" sz="800" kern="0" spc="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35453" marR="35453" marT="35453" marB="35453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60979">
                <a:tc>
                  <a:txBody>
                    <a:bodyPr/>
                    <a:lstStyle/>
                    <a:p>
                      <a:pPr marL="171450" marR="0" indent="-17145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80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꽃보다 </a:t>
                      </a:r>
                      <a:r>
                        <a:rPr lang="ko-KR" altLang="en-US" sz="800" kern="0" spc="0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할배</a:t>
                      </a: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800" kern="0" spc="0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후포리</a:t>
                      </a:r>
                      <a:r>
                        <a:rPr lang="en-US" altLang="ko-KR" sz="800" kern="0" spc="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</a:t>
                      </a:r>
                      <a:r>
                        <a:rPr lang="ko-KR" altLang="en-US" sz="800" kern="0" spc="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총사</a:t>
                      </a:r>
                      <a:r>
                        <a:rPr lang="en-US" altLang="ko-KR" sz="800" kern="0" spc="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800" kern="0" spc="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영맨 등</a:t>
                      </a:r>
                      <a:r>
                        <a:rPr lang="en-US" altLang="ko-KR" sz="800" kern="0" spc="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/>
                      </a:r>
                      <a:br>
                        <a:rPr lang="en-US" altLang="ko-KR" sz="800" kern="0" spc="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</a:br>
                      <a:r>
                        <a:rPr lang="ko-KR" altLang="en-US" sz="800" kern="0" spc="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긍정적인 어르신 이미지 확산</a:t>
                      </a:r>
                      <a:endParaRPr lang="en-US" altLang="ko-KR" sz="800" kern="0" spc="0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marL="171450" marR="0" indent="-17145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80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사회적</a:t>
                      </a: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/</a:t>
                      </a:r>
                      <a:r>
                        <a:rPr lang="ko-KR" altLang="en-US" sz="80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정책적으로 독거노인의 고립과</a:t>
                      </a: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/>
                      </a:r>
                      <a:br>
                        <a:rPr lang="en-US" altLang="ko-KR" sz="80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</a:br>
                      <a:r>
                        <a:rPr lang="ko-KR" altLang="en-US" sz="80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세대갈등 해소를 필요로 함</a:t>
                      </a:r>
                      <a:endParaRPr lang="en-US" altLang="ko-KR" sz="800" kern="0" spc="0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35453" marR="35453" marT="35453" marB="35453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800" b="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새로운 어르신 스타를 발굴해</a:t>
                      </a:r>
                      <a:r>
                        <a:rPr lang="en-US" altLang="ko-KR" sz="800" b="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/>
                      </a:r>
                      <a:br>
                        <a:rPr lang="en-US" altLang="ko-KR" sz="800" b="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</a:br>
                      <a:r>
                        <a:rPr lang="ko-KR" altLang="en-US" sz="800" b="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서비스를  계속 찾도록 유도함</a:t>
                      </a:r>
                      <a:endParaRPr lang="en-US" altLang="ko-KR" sz="800" b="0" kern="0" spc="0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marL="171450" marR="0" indent="-17145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800" b="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정부 지원을 받아</a:t>
                      </a:r>
                      <a:r>
                        <a:rPr lang="ko-KR" altLang="en-US" sz="800" b="0" kern="0" spc="0" baseline="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ko-KR" altLang="en-US" sz="800" b="0" kern="0" spc="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홍보함</a:t>
                      </a:r>
                      <a:endParaRPr lang="en-US" altLang="ko-KR" sz="800" b="0" kern="0" spc="0" baseline="0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35453" marR="35453" marT="35453" marB="35453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800" b="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맞고</a:t>
                      </a:r>
                      <a:r>
                        <a:rPr lang="ko-KR" altLang="en-US" sz="800" b="0" kern="0" spc="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ko-KR" altLang="en-US" sz="800" b="0" kern="0" spc="0" baseline="0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티칭에</a:t>
                      </a:r>
                      <a:r>
                        <a:rPr lang="ko-KR" altLang="en-US" sz="800" b="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다양한 주제</a:t>
                      </a:r>
                      <a:r>
                        <a:rPr lang="en-US" altLang="ko-KR" sz="800" b="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ko-KR" altLang="en-US" sz="800" b="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요리</a:t>
                      </a:r>
                      <a:r>
                        <a:rPr lang="en-US" altLang="ko-KR" sz="800" b="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800" b="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연애 등</a:t>
                      </a:r>
                      <a:r>
                        <a:rPr lang="en-US" altLang="ko-KR" sz="800" b="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..)</a:t>
                      </a:r>
                      <a:r>
                        <a:rPr lang="ko-KR" altLang="en-US" sz="800" b="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를</a:t>
                      </a:r>
                      <a:r>
                        <a:rPr lang="en-US" altLang="ko-KR" sz="800" b="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/>
                      </a:r>
                      <a:br>
                        <a:rPr lang="en-US" altLang="ko-KR" sz="800" b="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</a:br>
                      <a:r>
                        <a:rPr lang="ko-KR" altLang="en-US" sz="800" b="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결합하도록 해</a:t>
                      </a:r>
                      <a:r>
                        <a:rPr lang="en-US" altLang="ko-KR" sz="800" b="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</a:t>
                      </a:r>
                      <a:r>
                        <a:rPr lang="ko-KR" altLang="en-US" sz="800" b="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주제 다양화</a:t>
                      </a:r>
                      <a:r>
                        <a:rPr lang="en-US" altLang="ko-KR" sz="800" b="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</a:t>
                      </a:r>
                      <a:br>
                        <a:rPr lang="en-US" altLang="ko-KR" sz="800" b="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</a:br>
                      <a:r>
                        <a:rPr lang="ko-KR" altLang="en-US" sz="800" b="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각각의 주제에 스타 어르신 발굴</a:t>
                      </a:r>
                      <a:endParaRPr lang="en-US" altLang="ko-KR" sz="800" b="0" kern="0" spc="0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marL="171450" marR="0" indent="-17145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800" b="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쉽게 이용 가능한 서비스</a:t>
                      </a:r>
                      <a:endParaRPr lang="en-US" altLang="ko-KR" sz="800" b="0" kern="0" spc="0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marL="171450" marR="0" indent="-17145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800" b="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개인방송</a:t>
                      </a:r>
                      <a:r>
                        <a:rPr lang="en-US" altLang="ko-KR" sz="800" b="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ko-KR" altLang="en-US" sz="800" b="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수업</a:t>
                      </a:r>
                      <a:r>
                        <a:rPr lang="en-US" altLang="ko-KR" sz="800" b="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) </a:t>
                      </a:r>
                      <a:r>
                        <a:rPr lang="ko-KR" altLang="en-US" sz="800" b="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가이드를 만들어 안내</a:t>
                      </a:r>
                      <a:endParaRPr lang="en-US" altLang="ko-KR" sz="800" b="0" kern="0" spc="0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35453" marR="35453" marT="35453" marB="35453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378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위협</a:t>
                      </a:r>
                      <a:r>
                        <a:rPr lang="en-US" altLang="ko-KR" sz="800" kern="0" spc="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en-US" sz="800" kern="0" spc="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Threat)</a:t>
                      </a:r>
                    </a:p>
                  </a:txBody>
                  <a:tcPr marL="35453" marR="35453" marT="35453" marB="35453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ST </a:t>
                      </a:r>
                      <a:r>
                        <a:rPr lang="ko-KR" altLang="en-US" sz="800" kern="0" spc="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전략</a:t>
                      </a:r>
                      <a:r>
                        <a:rPr lang="en-US" altLang="ko-KR" sz="800" kern="0" spc="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ko-KR" altLang="en-US" sz="800" kern="0" spc="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다양화</a:t>
                      </a:r>
                      <a:r>
                        <a:rPr lang="en-US" altLang="ko-KR" sz="800" kern="0" spc="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)</a:t>
                      </a:r>
                      <a:endParaRPr lang="ko-KR" altLang="en-US" sz="800" kern="0" spc="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35453" marR="35453" marT="35453" marB="35453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WT </a:t>
                      </a:r>
                      <a:r>
                        <a:rPr lang="ko-KR" altLang="en-US" sz="800" kern="0" spc="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전략</a:t>
                      </a:r>
                      <a:r>
                        <a:rPr lang="en-US" altLang="ko-KR" sz="800" kern="0" spc="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ko-KR" altLang="en-US" sz="800" kern="0" spc="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방어</a:t>
                      </a:r>
                      <a:r>
                        <a:rPr lang="en-US" altLang="ko-KR" sz="800" kern="0" spc="0" dirty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)</a:t>
                      </a:r>
                      <a:endParaRPr lang="ko-KR" altLang="en-US" sz="800" kern="0" spc="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35453" marR="35453" marT="35453" marB="35453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64968">
                <a:tc>
                  <a:txBody>
                    <a:bodyPr/>
                    <a:lstStyle/>
                    <a:p>
                      <a:pPr marL="171450" marR="0" indent="-17145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800" kern="0" spc="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개인주의적 성향의 심화</a:t>
                      </a:r>
                      <a:endParaRPr lang="en-US" altLang="ko-KR" sz="800" kern="0" spc="0" baseline="0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marL="171450" marR="0" indent="-17145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800" kern="0" spc="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노인에게 적대적인 사회 분위기</a:t>
                      </a:r>
                      <a:endParaRPr lang="en-US" altLang="ko-KR" sz="800" kern="0" spc="0" baseline="0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marL="171450" marR="0" indent="-17145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800" kern="0" spc="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다른 개인방송</a:t>
                      </a:r>
                      <a:r>
                        <a:rPr lang="en-US" altLang="ko-KR" sz="800" kern="0" spc="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800" kern="0" spc="0" baseline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다른 게임 선택지가 많음</a:t>
                      </a:r>
                      <a:endParaRPr lang="en-US" altLang="ko-KR" sz="800" kern="0" spc="0" baseline="0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35453" marR="35453" marT="35453" marB="35453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80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학교와 스승</a:t>
                      </a: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-</a:t>
                      </a:r>
                      <a:r>
                        <a:rPr lang="ko-KR" altLang="en-US" sz="80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제자의 </a:t>
                      </a:r>
                      <a:r>
                        <a:rPr lang="ko-KR" altLang="en-US" sz="800" kern="0" spc="0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콘셉트에</a:t>
                      </a:r>
                      <a:r>
                        <a:rPr lang="ko-KR" altLang="en-US" sz="80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빠지게 해</a:t>
                      </a: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/>
                      </a:r>
                      <a:br>
                        <a:rPr lang="en-US" altLang="ko-KR" sz="80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</a:br>
                      <a:r>
                        <a:rPr lang="ko-KR" altLang="en-US" sz="80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상호 존중하는 분위기 조성</a:t>
                      </a:r>
                      <a:endParaRPr lang="en-US" altLang="ko-KR" sz="800" kern="0" spc="0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marL="171450" marR="0" indent="-17145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80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생방송</a:t>
                      </a: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ko-KR" altLang="en-US" sz="80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수업</a:t>
                      </a: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)</a:t>
                      </a:r>
                      <a:r>
                        <a:rPr lang="ko-KR" altLang="en-US" sz="80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에 매니저</a:t>
                      </a: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ko-KR" altLang="en-US" sz="80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반장</a:t>
                      </a: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80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부반장</a:t>
                      </a: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)</a:t>
                      </a:r>
                      <a:r>
                        <a:rPr lang="ko-KR" altLang="en-US" sz="80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가</a:t>
                      </a: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/>
                      </a:r>
                      <a:br>
                        <a:rPr lang="en-US" altLang="ko-KR" sz="80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</a:br>
                      <a:r>
                        <a:rPr lang="ko-KR" altLang="en-US" sz="80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참여하여 문제 사용자를 차단</a:t>
                      </a: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ko-KR" altLang="en-US" sz="80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퇴학</a:t>
                      </a:r>
                      <a:r>
                        <a:rPr lang="en-US" altLang="ko-KR" sz="80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)</a:t>
                      </a:r>
                    </a:p>
                  </a:txBody>
                  <a:tcPr marL="35453" marR="35453" marT="35453" marB="35453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80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상처받을 수 있는 어르신들에게 인터넷에서 벌어질 수 있는 다양한 상황에 대해 사전 설명</a:t>
                      </a:r>
                      <a:endParaRPr lang="en-US" altLang="ko-KR" sz="800" kern="0" spc="0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marL="171450" marR="0" indent="-17145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80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신선한 </a:t>
                      </a:r>
                      <a:r>
                        <a:rPr lang="ko-KR" altLang="en-US" sz="800" kern="0" spc="0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콘텐츠와</a:t>
                      </a:r>
                      <a:r>
                        <a:rPr lang="ko-KR" altLang="en-US" sz="80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ko-KR" altLang="en-US" sz="800" kern="0" spc="0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콘셉트</a:t>
                      </a:r>
                      <a:r>
                        <a:rPr lang="ko-KR" altLang="en-US" sz="800" kern="0" spc="0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강조해 차별화</a:t>
                      </a:r>
                      <a:endParaRPr lang="ko-KR" altLang="en-US" sz="800" kern="0" spc="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35453" marR="35453" marT="35453" marB="35453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5" name="직사각형 24"/>
          <p:cNvSpPr/>
          <p:nvPr/>
        </p:nvSpPr>
        <p:spPr>
          <a:xfrm>
            <a:off x="4112402" y="2624653"/>
            <a:ext cx="4272730" cy="1426427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cxnSp>
        <p:nvCxnSpPr>
          <p:cNvPr id="26" name="직선 연결선 25"/>
          <p:cNvCxnSpPr/>
          <p:nvPr/>
        </p:nvCxnSpPr>
        <p:spPr>
          <a:xfrm>
            <a:off x="2031697" y="1620119"/>
            <a:ext cx="2080706" cy="100294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1102116" y="693742"/>
            <a:ext cx="965649" cy="294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2325"/>
              </a:lnSpc>
            </a:pP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SWOT 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분석</a:t>
            </a:r>
          </a:p>
        </p:txBody>
      </p:sp>
      <p:sp>
        <p:nvSpPr>
          <p:cNvPr id="14" name="내용 개체 틀 2"/>
          <p:cNvSpPr txBox="1">
            <a:spLocks/>
          </p:cNvSpPr>
          <p:nvPr/>
        </p:nvSpPr>
        <p:spPr>
          <a:xfrm>
            <a:off x="1043982" y="384296"/>
            <a:ext cx="1215501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프로젝트 방향설정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2259483" y="480220"/>
            <a:ext cx="741173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76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887878" y="3128519"/>
            <a:ext cx="86371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100" dirty="0">
                <a:solidFill>
                  <a:schemeClr val="bg1">
                    <a:lumMod val="7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위협적인 측면보다는 </a:t>
            </a:r>
            <a:r>
              <a:rPr lang="ko-KR" altLang="en-US" sz="2100" dirty="0">
                <a:solidFill>
                  <a:srgbClr val="FF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기회를 적극 이용하여</a:t>
            </a:r>
          </a:p>
          <a:p>
            <a:pPr algn="ctr"/>
            <a:r>
              <a:rPr lang="en-US" altLang="ko-KR" sz="2100" dirty="0">
                <a:solidFill>
                  <a:srgbClr val="FF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SO</a:t>
            </a:r>
            <a:r>
              <a:rPr lang="ko-KR" altLang="en-US" sz="2100" dirty="0">
                <a:solidFill>
                  <a:srgbClr val="FF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전략과 </a:t>
            </a:r>
            <a:r>
              <a:rPr lang="en-US" altLang="ko-KR" sz="2100" dirty="0">
                <a:solidFill>
                  <a:srgbClr val="FF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WO</a:t>
            </a:r>
            <a:r>
              <a:rPr lang="ko-KR" altLang="en-US" sz="2100" dirty="0">
                <a:solidFill>
                  <a:srgbClr val="FF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전략</a:t>
            </a:r>
            <a:r>
              <a:rPr lang="ko-KR" altLang="en-US" sz="2100" dirty="0">
                <a:solidFill>
                  <a:schemeClr val="bg1">
                    <a:lumMod val="7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을 주로 실시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102115" y="693742"/>
            <a:ext cx="1392048" cy="294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2325"/>
              </a:lnSpc>
            </a:pP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SWOT 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분석 결과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27</a:t>
            </a:fld>
            <a:endParaRPr lang="ko-KR" altLang="en-US"/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1043982" y="384296"/>
            <a:ext cx="1215501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프로젝트 방향설정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2259483" y="480220"/>
            <a:ext cx="741173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71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28</a:t>
            </a:fld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2566888" y="1174643"/>
            <a:ext cx="5402310" cy="4793457"/>
            <a:chOff x="2514196" y="1507937"/>
            <a:chExt cx="4720187" cy="4188211"/>
          </a:xfrm>
        </p:grpSpPr>
        <p:sp>
          <p:nvSpPr>
            <p:cNvPr id="65" name="타원 64"/>
            <p:cNvSpPr/>
            <p:nvPr/>
          </p:nvSpPr>
          <p:spPr>
            <a:xfrm>
              <a:off x="3351054" y="2056135"/>
              <a:ext cx="3042023" cy="3042023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bg1">
                    <a:lumMod val="9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3" name="원형 2"/>
            <p:cNvSpPr/>
            <p:nvPr/>
          </p:nvSpPr>
          <p:spPr>
            <a:xfrm>
              <a:off x="3368319" y="2056135"/>
              <a:ext cx="3042023" cy="3042023"/>
            </a:xfrm>
            <a:prstGeom prst="pie">
              <a:avLst>
                <a:gd name="adj1" fmla="val 16155407"/>
                <a:gd name="adj2" fmla="val 5432207"/>
              </a:avLst>
            </a:prstGeom>
            <a:solidFill>
              <a:srgbClr val="F57979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612938" y="1507937"/>
              <a:ext cx="522704" cy="242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accent6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어르신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620360" y="5454124"/>
              <a:ext cx="522704" cy="242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rgbClr val="FFC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젊은이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832131" y="3570229"/>
              <a:ext cx="402252" cy="242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accent1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긍정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514196" y="3551179"/>
              <a:ext cx="402252" cy="242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rgbClr val="FF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부정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619902" y="4297755"/>
              <a:ext cx="475084" cy="3984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788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어르신의</a:t>
              </a:r>
              <a:r>
                <a:rPr lang="en-US" altLang="ko-KR" sz="788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/>
              </a:r>
              <a:br>
                <a:rPr lang="en-US" altLang="ko-KR" sz="788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</a:br>
              <a:r>
                <a:rPr lang="ko-KR" altLang="en-US" sz="788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지혜를</a:t>
              </a:r>
              <a:endParaRPr lang="en-US" altLang="ko-KR" sz="788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ctr"/>
              <a:r>
                <a:rPr lang="ko-KR" altLang="en-US" sz="788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배움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596914" y="3237631"/>
              <a:ext cx="475085" cy="2925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788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참여에</a:t>
              </a:r>
              <a:endParaRPr lang="en-US" altLang="ko-KR" sz="788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ctr"/>
              <a:r>
                <a:rPr lang="ko-KR" altLang="en-US" sz="788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소극적임</a:t>
              </a:r>
              <a:endParaRPr lang="en-US" altLang="ko-KR" sz="788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025814" y="4683836"/>
              <a:ext cx="573126" cy="186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788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새로운 경험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019531" y="2448677"/>
              <a:ext cx="749601" cy="186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788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젊은 세대와 소통</a:t>
              </a:r>
              <a:endParaRPr lang="en-US" altLang="ko-KR" sz="788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084931" y="2841157"/>
              <a:ext cx="573126" cy="186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788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신문화 경험</a:t>
              </a:r>
              <a:endParaRPr lang="en-US" altLang="ko-KR" sz="788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398595" y="3173068"/>
              <a:ext cx="566123" cy="186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788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제 </a:t>
              </a:r>
              <a:r>
                <a:rPr lang="en-US" altLang="ko-KR" sz="788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2</a:t>
              </a:r>
              <a:r>
                <a:rPr lang="ko-KR" altLang="en-US" sz="788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의 인생</a:t>
              </a:r>
              <a:endParaRPr lang="en-US" altLang="ko-KR" sz="788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017327" y="2326917"/>
              <a:ext cx="651559" cy="3984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788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악의적인</a:t>
              </a:r>
              <a:endParaRPr lang="en-US" altLang="ko-KR" sz="788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ctr"/>
              <a:r>
                <a:rPr lang="ko-KR" altLang="en-US" sz="788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사용자로 </a:t>
              </a:r>
              <a:r>
                <a:rPr lang="ko-KR" altLang="en-US" sz="788" dirty="0" err="1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부터</a:t>
              </a:r>
              <a:endParaRPr lang="en-US" altLang="ko-KR" sz="788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ctr"/>
              <a:r>
                <a:rPr lang="ko-KR" altLang="en-US" sz="788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상처받음</a:t>
              </a:r>
              <a:endParaRPr lang="en-US" altLang="ko-KR" sz="788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137637" y="4603622"/>
              <a:ext cx="553518" cy="2925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 latinLnBrk="0"/>
              <a:r>
                <a:rPr lang="ko-KR" altLang="en-US" sz="788" kern="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어르신과의</a:t>
              </a:r>
              <a:r>
                <a:rPr lang="en-US" altLang="ko-KR" sz="788" kern="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/>
              </a:r>
              <a:br>
                <a:rPr lang="en-US" altLang="ko-KR" sz="788" kern="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</a:br>
              <a:r>
                <a:rPr lang="ko-KR" altLang="en-US" sz="788" kern="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소통 불편</a:t>
              </a:r>
              <a:endParaRPr lang="en-US" altLang="ko-KR" sz="788" kern="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277666" y="2874582"/>
              <a:ext cx="828035" cy="186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788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새로운 문화에 혼란</a:t>
              </a:r>
              <a:endParaRPr lang="en-US" altLang="ko-KR" sz="788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840632" y="3820040"/>
              <a:ext cx="318216" cy="186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788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재미</a:t>
              </a:r>
              <a:endParaRPr lang="en-US" altLang="ko-KR" sz="788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83" name="직선 연결선 82"/>
            <p:cNvCxnSpPr/>
            <p:nvPr/>
          </p:nvCxnSpPr>
          <p:spPr>
            <a:xfrm>
              <a:off x="2916142" y="3671786"/>
              <a:ext cx="3865493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연결선 83"/>
            <p:cNvCxnSpPr>
              <a:stCxn id="67" idx="2"/>
            </p:cNvCxnSpPr>
            <p:nvPr/>
          </p:nvCxnSpPr>
          <p:spPr>
            <a:xfrm>
              <a:off x="4874290" y="1749961"/>
              <a:ext cx="12700" cy="367758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타원 84"/>
            <p:cNvSpPr/>
            <p:nvPr/>
          </p:nvSpPr>
          <p:spPr>
            <a:xfrm>
              <a:off x="4374314" y="3166966"/>
              <a:ext cx="988235" cy="98823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549915" y="3345059"/>
              <a:ext cx="643156" cy="564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2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맞고 </a:t>
              </a:r>
              <a:endParaRPr lang="en-US" altLang="ko-KR" sz="12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ctr"/>
              <a:r>
                <a:rPr lang="ko-KR" altLang="en-US" sz="12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대학교의</a:t>
              </a:r>
              <a:endParaRPr lang="en-US" altLang="ko-KR" sz="12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ctr"/>
              <a:r>
                <a:rPr lang="ko-KR" altLang="en-US" sz="1200" dirty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효과</a:t>
              </a:r>
              <a:endParaRPr lang="en-US" altLang="ko-KR" sz="12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66763" y="2843790"/>
              <a:ext cx="573126" cy="186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788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새로운 직업</a:t>
              </a:r>
              <a:endParaRPr lang="en-US" altLang="ko-KR" sz="788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234440" y="3979481"/>
              <a:ext cx="573126" cy="186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788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어르신 친구</a:t>
              </a:r>
              <a:endParaRPr lang="en-US" altLang="ko-KR" sz="788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801640" y="3481929"/>
              <a:ext cx="553517" cy="186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788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외로움해소</a:t>
              </a:r>
              <a:endParaRPr lang="en-US" altLang="ko-KR" sz="788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48616" y="4271682"/>
              <a:ext cx="631951" cy="186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788" dirty="0" err="1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맞고실력향상</a:t>
              </a:r>
              <a:endParaRPr lang="en-US" altLang="ko-KR" sz="788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554855" y="3892819"/>
              <a:ext cx="475085" cy="186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 latinLnBrk="0"/>
              <a:r>
                <a:rPr lang="ko-KR" altLang="en-US" sz="788" kern="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재미없음</a:t>
              </a:r>
              <a:endParaRPr lang="en-US" altLang="ko-KR" sz="788" kern="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737101" y="4246985"/>
              <a:ext cx="573126" cy="2925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 latinLnBrk="0"/>
              <a:r>
                <a:rPr lang="ko-KR" altLang="en-US" sz="788" kern="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맞고 배우기</a:t>
              </a:r>
              <a:endParaRPr lang="en-US" altLang="ko-KR" sz="788" kern="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ctr" fontAlgn="base" latinLnBrk="0"/>
              <a:r>
                <a:rPr lang="ko-KR" altLang="en-US" sz="788" kern="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좌절</a:t>
              </a:r>
              <a:endParaRPr lang="en-US" altLang="ko-KR" sz="788" kern="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38" name="직사각형 37"/>
          <p:cNvSpPr/>
          <p:nvPr/>
        </p:nvSpPr>
        <p:spPr>
          <a:xfrm>
            <a:off x="1102116" y="693742"/>
            <a:ext cx="1522853" cy="294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2325"/>
              </a:lnSpc>
            </a:pPr>
            <a:r>
              <a:rPr lang="ko-KR" alt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밸류메트릭스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 분석</a:t>
            </a:r>
          </a:p>
        </p:txBody>
      </p:sp>
      <p:sp>
        <p:nvSpPr>
          <p:cNvPr id="39" name="내용 개체 틀 2"/>
          <p:cNvSpPr txBox="1">
            <a:spLocks/>
          </p:cNvSpPr>
          <p:nvPr/>
        </p:nvSpPr>
        <p:spPr>
          <a:xfrm>
            <a:off x="1043982" y="384296"/>
            <a:ext cx="1215501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프로젝트 방향설정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cxnSp>
        <p:nvCxnSpPr>
          <p:cNvPr id="35" name="직선 연결선 34"/>
          <p:cNvCxnSpPr/>
          <p:nvPr/>
        </p:nvCxnSpPr>
        <p:spPr>
          <a:xfrm>
            <a:off x="2259483" y="480220"/>
            <a:ext cx="741173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53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29</a:t>
            </a:fld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887878" y="3128519"/>
            <a:ext cx="86371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100" dirty="0">
                <a:solidFill>
                  <a:schemeClr val="bg1">
                    <a:lumMod val="8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어르신과 젊은이 </a:t>
            </a:r>
            <a:r>
              <a:rPr lang="ko-KR" altLang="en-US" sz="2100" dirty="0">
                <a:solidFill>
                  <a:srgbClr val="FF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모두에게 긍정적인</a:t>
            </a:r>
          </a:p>
          <a:p>
            <a:pPr algn="ctr"/>
            <a:r>
              <a:rPr lang="ko-KR" altLang="en-US" sz="2100" dirty="0">
                <a:solidFill>
                  <a:srgbClr val="FF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효과를 줄 수 있는 서비스로 </a:t>
            </a:r>
            <a:r>
              <a:rPr lang="ko-KR" altLang="en-US" sz="2100" dirty="0" err="1">
                <a:solidFill>
                  <a:srgbClr val="FF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포지셔닝</a:t>
            </a:r>
            <a:endParaRPr lang="ko-KR" altLang="en-US" sz="2100" dirty="0">
              <a:solidFill>
                <a:srgbClr val="FF0000"/>
              </a:solidFill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102115" y="693742"/>
            <a:ext cx="1949252" cy="294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2325"/>
              </a:lnSpc>
            </a:pPr>
            <a:r>
              <a:rPr lang="ko-KR" alt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밸류메트릭스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 분석 결과</a:t>
            </a: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1043982" y="384296"/>
            <a:ext cx="1215501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프로젝트 방향설정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2259483" y="480220"/>
            <a:ext cx="741173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56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 txBox="1">
            <a:spLocks/>
          </p:cNvSpPr>
          <p:nvPr/>
        </p:nvSpPr>
        <p:spPr>
          <a:xfrm>
            <a:off x="1043982" y="384296"/>
            <a:ext cx="2308613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서비스 주제 선정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3</a:t>
            </a:fld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1797431" y="2201106"/>
            <a:ext cx="4038402" cy="3451742"/>
            <a:chOff x="1580489" y="1366017"/>
            <a:chExt cx="5638800" cy="4819650"/>
          </a:xfrm>
        </p:grpSpPr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489" y="1366017"/>
              <a:ext cx="5638800" cy="4819650"/>
            </a:xfrm>
            <a:prstGeom prst="rect">
              <a:avLst/>
            </a:prstGeom>
          </p:spPr>
        </p:pic>
        <p:sp>
          <p:nvSpPr>
            <p:cNvPr id="31" name="직사각형 30"/>
            <p:cNvSpPr/>
            <p:nvPr/>
          </p:nvSpPr>
          <p:spPr>
            <a:xfrm>
              <a:off x="2538248" y="2286000"/>
              <a:ext cx="930166" cy="1209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pic>
          <p:nvPicPr>
            <p:cNvPr id="33" name="Picture 4" descr="C:\Users\candy\Desktop\KakaoTalk_20160330_16400819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80162">
              <a:off x="2904263" y="2406348"/>
              <a:ext cx="625447" cy="968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TextBox 31"/>
          <p:cNvSpPr txBox="1"/>
          <p:nvPr/>
        </p:nvSpPr>
        <p:spPr>
          <a:xfrm>
            <a:off x="5401261" y="3410362"/>
            <a:ext cx="3143942" cy="71558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700" dirty="0">
                <a:solidFill>
                  <a:srgbClr val="FF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신개념 맞고 대학교 </a:t>
            </a:r>
            <a:endParaRPr lang="en-US" altLang="ko-KR" sz="2700" dirty="0">
              <a:solidFill>
                <a:srgbClr val="FF0000"/>
              </a:solidFill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474570" y="3313358"/>
            <a:ext cx="2467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srgbClr val="FF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어르신에게 제</a:t>
            </a:r>
            <a:r>
              <a:rPr lang="en-US" altLang="ko-KR" sz="1200" dirty="0">
                <a:solidFill>
                  <a:srgbClr val="FF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2</a:t>
            </a:r>
            <a:r>
              <a:rPr lang="ko-KR" altLang="en-US" sz="1200" dirty="0">
                <a:solidFill>
                  <a:srgbClr val="FF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의 인생을 열어주는</a:t>
            </a:r>
            <a:endParaRPr lang="en-US" altLang="ko-KR" sz="1200" dirty="0">
              <a:solidFill>
                <a:srgbClr val="FF0000"/>
              </a:solidFill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2191265" y="480220"/>
            <a:ext cx="747995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59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30</a:t>
            </a:fld>
            <a:endParaRPr lang="ko-KR" altLang="en-US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/>
          </p:nvPr>
        </p:nvGraphicFramePr>
        <p:xfrm>
          <a:off x="1236821" y="1905413"/>
          <a:ext cx="7965780" cy="32300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084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722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850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708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lt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When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bg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I want</a:t>
                      </a:r>
                      <a:r>
                        <a:rPr lang="en-US" altLang="ko-KR" sz="800" b="1" baseline="0" dirty="0" smtClean="0">
                          <a:solidFill>
                            <a:schemeClr val="bg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to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chemeClr val="lt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So</a:t>
                      </a:r>
                      <a:r>
                        <a:rPr lang="en-US" altLang="ko-KR" sz="800" b="1" baseline="0" dirty="0" smtClean="0">
                          <a:solidFill>
                            <a:schemeClr val="lt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I can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772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내가 맞고 짱 일 것 같을 때</a:t>
                      </a:r>
                      <a:endParaRPr lang="ko-KR" altLang="en-US" sz="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800" b="1" dirty="0" smtClean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나의 맞고 실력을 자랑하기 위해</a:t>
                      </a:r>
                      <a:endParaRPr lang="ko-KR" altLang="en-US" sz="800" b="1" dirty="0">
                        <a:solidFill>
                          <a:srgbClr val="FF0000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맞고 강의를 한다</a:t>
                      </a:r>
                      <a:endParaRPr lang="ko-KR" altLang="en-US" sz="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772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고독함을 벗어나고 싶을 때</a:t>
                      </a:r>
                      <a:endParaRPr lang="ko-KR" altLang="en-US" sz="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800" b="1" dirty="0" smtClean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온라인으로라도 친구를 만들기 위해</a:t>
                      </a:r>
                      <a:endParaRPr lang="ko-KR" altLang="en-US" sz="800" b="1" dirty="0">
                        <a:solidFill>
                          <a:srgbClr val="FF0000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강의를 하며 다른 사용자들과 소통을 한다</a:t>
                      </a:r>
                      <a:endParaRPr lang="ko-KR" altLang="en-US" sz="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772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맞고를 하다 할 말이 있을 때 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800" b="1" dirty="0" smtClean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채팅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ko-KR" altLang="en-US" sz="800" b="1" dirty="0" smtClean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대화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)</a:t>
                      </a:r>
                      <a:r>
                        <a:rPr lang="ko-KR" altLang="en-US" sz="800" b="1" dirty="0" smtClean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을 하기 위해</a:t>
                      </a:r>
                      <a:endParaRPr lang="ko-KR" altLang="en-US" sz="800" b="1" dirty="0">
                        <a:solidFill>
                          <a:srgbClr val="FF0000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화상</a:t>
                      </a:r>
                      <a:r>
                        <a:rPr lang="en-US" altLang="ko-KR" sz="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</a:t>
                      </a:r>
                      <a:r>
                        <a:rPr lang="ko-KR" altLang="en-US" sz="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음성 채팅을 이용하여 대화한다</a:t>
                      </a:r>
                      <a:endParaRPr lang="ko-KR" altLang="en-US" sz="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1772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8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제자들과 더 친해지고 싶을 때</a:t>
                      </a:r>
                      <a:endParaRPr lang="ko-KR" altLang="en-US" sz="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800" b="1" dirty="0" smtClean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오프라인에서도  제자들을 만나고 싶어</a:t>
                      </a:r>
                      <a:endParaRPr lang="ko-KR" altLang="en-US" sz="800" b="1" dirty="0">
                        <a:solidFill>
                          <a:srgbClr val="FF0000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오프라인 이벤트</a:t>
                      </a:r>
                      <a:r>
                        <a:rPr lang="ko-KR" altLang="en-US" sz="8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기간을 이용한다</a:t>
                      </a:r>
                      <a:endParaRPr lang="ko-KR" altLang="en-US" sz="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7067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8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가르침을 받고 싶은 어르신이 있을 때</a:t>
                      </a:r>
                      <a:endParaRPr lang="ko-KR" altLang="en-US" sz="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800" b="1" dirty="0" smtClean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해당 어르신과 사제관계를 </a:t>
                      </a:r>
                      <a:r>
                        <a:rPr lang="ko-KR" altLang="en-US" sz="800" b="1" dirty="0" err="1" smtClean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맺기위해</a:t>
                      </a:r>
                      <a:endParaRPr lang="ko-KR" altLang="en-US" sz="800" b="1" dirty="0">
                        <a:solidFill>
                          <a:srgbClr val="FF0000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해당 어르신을 교수</a:t>
                      </a:r>
                      <a:r>
                        <a:rPr lang="ko-KR" altLang="en-US" sz="8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로 등록한다</a:t>
                      </a:r>
                      <a:endParaRPr lang="ko-KR" altLang="en-US" sz="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1772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좋아하는 교수의 지나간 강의를 보며 배우고 싶을 때</a:t>
                      </a:r>
                      <a:endParaRPr lang="ko-KR" altLang="en-US" sz="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800" b="1" dirty="0" smtClean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지난 강의를 보기 위해</a:t>
                      </a:r>
                      <a:endParaRPr lang="ko-KR" altLang="en-US" sz="800" b="1" dirty="0">
                        <a:solidFill>
                          <a:srgbClr val="FF0000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‘</a:t>
                      </a:r>
                      <a:r>
                        <a:rPr lang="ko-KR" altLang="en-US" sz="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강의 </a:t>
                      </a:r>
                      <a:r>
                        <a:rPr lang="ko-KR" altLang="en-US" sz="8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다시듣기</a:t>
                      </a:r>
                      <a:r>
                        <a:rPr lang="ko-KR" altLang="en-US" sz="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en-US" altLang="ko-KR" sz="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’</a:t>
                      </a:r>
                      <a:r>
                        <a:rPr lang="ko-KR" altLang="en-US" sz="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를</a:t>
                      </a:r>
                      <a:r>
                        <a:rPr lang="ko-KR" altLang="en-US" sz="8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이용한다</a:t>
                      </a:r>
                      <a:endParaRPr lang="ko-KR" altLang="en-US" sz="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1772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8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타짜</a:t>
                      </a:r>
                      <a:r>
                        <a:rPr lang="ko-KR" altLang="en-US" sz="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교수님의 실력이 궁금할 때</a:t>
                      </a:r>
                      <a:endParaRPr lang="ko-KR" altLang="en-US" sz="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800" b="1" dirty="0" err="1" smtClean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타짜</a:t>
                      </a:r>
                      <a:r>
                        <a:rPr lang="ko-KR" altLang="en-US" sz="800" b="1" dirty="0" smtClean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교수님의 현재 </a:t>
                      </a:r>
                      <a:r>
                        <a:rPr lang="ko-KR" altLang="en-US" sz="800" b="1" dirty="0" err="1" smtClean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티칭</a:t>
                      </a:r>
                      <a:r>
                        <a:rPr lang="ko-KR" altLang="en-US" sz="800" b="1" dirty="0" smtClean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실력을 보기 위해</a:t>
                      </a:r>
                      <a:endParaRPr lang="ko-KR" altLang="en-US" sz="800" b="1" dirty="0">
                        <a:solidFill>
                          <a:srgbClr val="FF0000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프로필에 들어가 전적을 본다</a:t>
                      </a:r>
                      <a:endParaRPr lang="ko-KR" altLang="en-US" sz="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1772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내 맞고 실력을 키우고 싶을 때</a:t>
                      </a:r>
                      <a:endParaRPr lang="ko-KR" altLang="en-US" sz="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800" b="1" dirty="0" err="1" smtClean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타짜</a:t>
                      </a:r>
                      <a:r>
                        <a:rPr lang="ko-KR" altLang="en-US" sz="800" b="1" dirty="0" smtClean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교수님께  한 수 배우기 위해서</a:t>
                      </a:r>
                      <a:endParaRPr lang="ko-KR" altLang="en-US" sz="800" b="1" dirty="0">
                        <a:solidFill>
                          <a:srgbClr val="FF0000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목소리 훈수듣기 모드로 게임을 한다</a:t>
                      </a:r>
                      <a:endParaRPr lang="ko-KR" altLang="en-US" sz="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1772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맨날 져서 억울할 때</a:t>
                      </a:r>
                      <a:endParaRPr lang="ko-KR" altLang="en-US" sz="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800" b="1" dirty="0" smtClean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맞고 실력을 쌓기 위해</a:t>
                      </a:r>
                      <a:endParaRPr lang="ko-KR" altLang="en-US" sz="800" b="1" dirty="0">
                        <a:solidFill>
                          <a:srgbClr val="FF0000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맞고 강의를 듣는다</a:t>
                      </a:r>
                      <a:endParaRPr lang="ko-KR" altLang="en-US" sz="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1772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꼭 만나고 싶은 </a:t>
                      </a:r>
                      <a:r>
                        <a:rPr lang="ko-KR" altLang="en-US" sz="80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타짜</a:t>
                      </a:r>
                      <a:r>
                        <a:rPr lang="ko-KR" altLang="en-US" sz="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교수님이 오프라인 중 일</a:t>
                      </a:r>
                      <a:r>
                        <a:rPr lang="ko-KR" altLang="en-US" sz="8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ko-KR" altLang="en-US" sz="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때</a:t>
                      </a:r>
                      <a:endParaRPr lang="ko-KR" altLang="en-US" sz="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800" b="1" dirty="0" err="1" smtClean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타짜</a:t>
                      </a:r>
                      <a:r>
                        <a:rPr lang="ko-KR" altLang="en-US" sz="800" b="1" dirty="0" smtClean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교수님이 </a:t>
                      </a:r>
                      <a:r>
                        <a:rPr lang="ko-KR" altLang="en-US" sz="800" b="1" baseline="0" dirty="0" smtClean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ko-KR" altLang="en-US" sz="800" b="1" dirty="0" smtClean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접속 하셨을 때를 바로 알기 위해</a:t>
                      </a:r>
                      <a:endParaRPr lang="ko-KR" altLang="en-US" sz="800" b="1" dirty="0">
                        <a:solidFill>
                          <a:srgbClr val="FF0000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접속</a:t>
                      </a:r>
                      <a:r>
                        <a:rPr lang="ko-KR" altLang="en-US" sz="8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시 </a:t>
                      </a:r>
                      <a:r>
                        <a:rPr lang="ko-KR" altLang="en-US" sz="800" b="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푸시알림을</a:t>
                      </a:r>
                      <a:r>
                        <a:rPr lang="ko-KR" altLang="en-US" sz="8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신청한다</a:t>
                      </a:r>
                      <a:endParaRPr lang="ko-KR" altLang="en-US" sz="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내용 개체 틀 2"/>
          <p:cNvSpPr txBox="1">
            <a:spLocks/>
          </p:cNvSpPr>
          <p:nvPr/>
        </p:nvSpPr>
        <p:spPr>
          <a:xfrm>
            <a:off x="1043982" y="384296"/>
            <a:ext cx="1493622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프로젝트 서비스 도출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102116" y="693742"/>
            <a:ext cx="1014701" cy="294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2325"/>
              </a:lnSpc>
            </a:pP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User story</a:t>
            </a:r>
            <a:endParaRPr lang="ko-KR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2454876" y="480220"/>
            <a:ext cx="721634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64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31</a:t>
            </a:fld>
            <a:endParaRPr lang="ko-KR" altLang="en-US"/>
          </a:p>
        </p:txBody>
      </p:sp>
      <p:pic>
        <p:nvPicPr>
          <p:cNvPr id="10" name="Picture 2" descr="C:\Users\korea\Desktop\KakaoTalk_20160406_1915251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32" b="2327"/>
          <a:stretch/>
        </p:blipFill>
        <p:spPr bwMode="auto">
          <a:xfrm>
            <a:off x="2431474" y="1872531"/>
            <a:ext cx="1407481" cy="394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korea\Desktop\KakaoTalk_20160406_19152515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6" r="28946" b="2327"/>
          <a:stretch/>
        </p:blipFill>
        <p:spPr bwMode="auto">
          <a:xfrm>
            <a:off x="4434064" y="1782433"/>
            <a:ext cx="1407481" cy="394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korea\Desktop\KakaoTalk_20160406_1915251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0" r="-3088" b="2327"/>
          <a:stretch/>
        </p:blipFill>
        <p:spPr bwMode="auto">
          <a:xfrm>
            <a:off x="6469884" y="1862383"/>
            <a:ext cx="1407481" cy="394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1043982" y="384296"/>
            <a:ext cx="1493622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프로젝트 서비스 도출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102116" y="693742"/>
            <a:ext cx="1401025" cy="294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2325"/>
              </a:lnSpc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서비스 역할 정의</a:t>
            </a:r>
          </a:p>
        </p:txBody>
      </p:sp>
      <p:cxnSp>
        <p:nvCxnSpPr>
          <p:cNvPr id="13" name="직선 연결선 12"/>
          <p:cNvCxnSpPr/>
          <p:nvPr/>
        </p:nvCxnSpPr>
        <p:spPr>
          <a:xfrm>
            <a:off x="2454876" y="480220"/>
            <a:ext cx="721634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48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32</a:t>
            </a:fld>
            <a:endParaRPr lang="ko-KR" altLang="en-US"/>
          </a:p>
        </p:txBody>
      </p:sp>
      <p:graphicFrame>
        <p:nvGraphicFramePr>
          <p:cNvPr id="9" name="Table 5"/>
          <p:cNvGraphicFramePr>
            <a:graphicFrameLocks noGrp="1"/>
          </p:cNvGraphicFramePr>
          <p:nvPr>
            <p:extLst/>
          </p:nvPr>
        </p:nvGraphicFramePr>
        <p:xfrm>
          <a:off x="1903089" y="1752571"/>
          <a:ext cx="6661935" cy="4045851"/>
        </p:xfrm>
        <a:graphic>
          <a:graphicData uri="http://schemas.openxmlformats.org/drawingml/2006/table">
            <a:tbl>
              <a:tblPr firstRow="1" bandRow="1">
                <a:effectLst/>
                <a:tableStyleId>{638B1855-1B75-4FBE-930C-398BA8C253C6}</a:tableStyleId>
              </a:tblPr>
              <a:tblGrid>
                <a:gridCol w="8381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96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462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704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744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464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8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항목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8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키워드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8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인사이트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8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점수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8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문차트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7463">
                <a:tc rowSpan="9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기본 서비스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latinLnBrk="1"/>
                      <a:r>
                        <a:rPr lang="ko-KR" altLang="en-US" sz="800" b="1" dirty="0" smtClean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외로움 해소</a:t>
                      </a:r>
                      <a:endParaRPr lang="ko-KR" altLang="en-US" sz="800" b="1" dirty="0">
                        <a:solidFill>
                          <a:srgbClr val="FF0000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latinLnBrk="1"/>
                      <a:r>
                        <a:rPr lang="ko-KR" altLang="en-US" sz="800" b="1" dirty="0" smtClean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독거 어르신들의 외로움을 해소한다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</a:t>
                      </a:r>
                      <a:endParaRPr lang="ko-KR" altLang="en-US" sz="800" b="1" dirty="0">
                        <a:solidFill>
                          <a:srgbClr val="FF0000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rgbClr val="4F8B3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5</a:t>
                      </a:r>
                      <a:endParaRPr lang="ko-KR" altLang="en-US" sz="800" b="1" dirty="0">
                        <a:solidFill>
                          <a:srgbClr val="4F8B3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endParaRPr lang="ko-KR" altLang="en-US" sz="80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7463">
                <a:tc v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화상 </a:t>
                      </a:r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&amp; </a:t>
                      </a:r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음성 채팅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텍스트 채팅</a:t>
                      </a:r>
                      <a:r>
                        <a:rPr lang="ko-KR" altLang="en-US" sz="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보다 쉬운 화상</a:t>
                      </a:r>
                      <a:r>
                        <a:rPr lang="en-US" altLang="ko-KR" sz="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</a:t>
                      </a:r>
                      <a:r>
                        <a:rPr lang="ko-KR" altLang="en-US" sz="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음성 채팅을 제공한다</a:t>
                      </a:r>
                      <a:r>
                        <a:rPr lang="en-US" altLang="ko-KR" sz="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4.5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endParaRPr lang="ko-KR" altLang="en-US" sz="80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7463">
                <a:tc v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1" dirty="0" smtClean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모두가 편리한 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UI</a:t>
                      </a:r>
                      <a:endParaRPr lang="ko-KR" altLang="en-US" sz="800" b="1" dirty="0" smtClean="0">
                        <a:solidFill>
                          <a:srgbClr val="FF0000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latinLnBrk="1"/>
                      <a:r>
                        <a:rPr lang="ko-KR" altLang="en-US" sz="800" b="1" dirty="0" smtClean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사용자 모두가 사용하기 쉬운 인터페이스를 제공한다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</a:t>
                      </a:r>
                      <a:endParaRPr lang="ko-KR" altLang="en-US" sz="800" b="1" dirty="0">
                        <a:solidFill>
                          <a:srgbClr val="FF0000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rgbClr val="4F8B3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5</a:t>
                      </a:r>
                      <a:endParaRPr lang="ko-KR" altLang="en-US" sz="800" b="1" dirty="0">
                        <a:solidFill>
                          <a:srgbClr val="4F8B3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endParaRPr lang="ko-KR" altLang="en-US" sz="80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7463">
                <a:tc vMerge="1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latinLnBrk="1"/>
                      <a:r>
                        <a:rPr lang="ko-KR" altLang="en-US" sz="8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대기방</a:t>
                      </a:r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단순화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기존의 복잡한 </a:t>
                      </a:r>
                      <a:r>
                        <a:rPr lang="ko-KR" altLang="en-US" sz="8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대기방이</a:t>
                      </a:r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아닌 단순화된 </a:t>
                      </a:r>
                      <a:r>
                        <a:rPr lang="ko-KR" altLang="en-US" sz="8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대기방을</a:t>
                      </a:r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제공한다</a:t>
                      </a:r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4.5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endParaRPr lang="ko-KR" altLang="en-US" sz="80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맞고 효과음 </a:t>
                      </a:r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사용자 목소리</a:t>
                      </a:r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)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재미를 위하여 사용자</a:t>
                      </a:r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스타 어르신 등</a:t>
                      </a:r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)</a:t>
                      </a:r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의 목소리를 </a:t>
                      </a:r>
                      <a:r>
                        <a:rPr lang="ko-KR" altLang="en-US" sz="8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맞고게임</a:t>
                      </a:r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endParaRPr lang="en-US" altLang="ko-KR" sz="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효과음으로 설정한다</a:t>
                      </a:r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endParaRPr lang="ko-KR" altLang="en-US" sz="80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7463">
                <a:tc v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게임중계 서비스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맞고 게임을 </a:t>
                      </a:r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</a:t>
                      </a:r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자가 볼 수 있게 한다</a:t>
                      </a:r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endParaRPr lang="ko-KR" altLang="en-US" sz="80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7463">
                <a:tc v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latinLnBrk="1"/>
                      <a:r>
                        <a:rPr lang="ko-KR" altLang="en-US" sz="8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랭킹제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latinLnBrk="1"/>
                      <a:r>
                        <a:rPr lang="ko-KR" altLang="en-US" sz="8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타짜</a:t>
                      </a:r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발굴을 위해 어르신</a:t>
                      </a:r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/</a:t>
                      </a:r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젊은이 랭킹을 보여준다</a:t>
                      </a:r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endParaRPr lang="ko-KR" altLang="en-US" sz="80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7463">
                <a:tc vMerge="1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레벨</a:t>
                      </a:r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/</a:t>
                      </a:r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등급 제도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실력이 비슷한 사람들을 묶기 위한 레벨을 부여한다</a:t>
                      </a:r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endParaRPr lang="ko-KR" altLang="en-US" sz="80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7463">
                <a:tc v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토너먼트 경기방식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이벤트로 토너먼트 게임대회를 개최한다</a:t>
                      </a:r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endParaRPr lang="ko-KR" altLang="en-US" sz="80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7463">
                <a:tc rowSpan="8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어르신 사용자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어르신</a:t>
                      </a:r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-</a:t>
                      </a:r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젊은이 협력 모드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어르신과 젊은이가 팀을 이뤄 함께 할 수 있도록 한다</a:t>
                      </a:r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4.5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endParaRPr lang="ko-KR" altLang="en-US" sz="80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7463">
                <a:tc v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어르신이 점수 계산</a:t>
                      </a:r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</a:t>
                      </a:r>
                      <a:r>
                        <a:rPr lang="en-US" altLang="ko-KR" sz="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ko-KR" altLang="en-US" sz="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알려줌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어르신이 훈수를 둘 수 있게 한다</a:t>
                      </a:r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endParaRPr lang="ko-KR" altLang="en-US" sz="80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7463">
                <a:tc v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스승</a:t>
                      </a:r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-</a:t>
                      </a:r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제자 맺기 서비스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스승과 제자로 그룹을 이룰 수 있게 한다</a:t>
                      </a:r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endParaRPr lang="ko-KR" altLang="en-US" sz="80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7463">
                <a:tc v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우수제자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제자 중에서 실력이 우수한 제자를 선발한다</a:t>
                      </a:r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endParaRPr lang="ko-KR" altLang="en-US" sz="80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74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파별 대전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각 스승</a:t>
                      </a:r>
                      <a:r>
                        <a:rPr lang="ko-KR" altLang="en-US" sz="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그룹끼리 대전을 한다</a:t>
                      </a:r>
                      <a:r>
                        <a:rPr lang="en-US" altLang="ko-KR" sz="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74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타짜</a:t>
                      </a:r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어르신 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타짜</a:t>
                      </a:r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어르신들 끼리 대전을 한다</a:t>
                      </a:r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174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b="1" dirty="0" smtClean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스타 어르신 발굴</a:t>
                      </a:r>
                      <a:endParaRPr lang="ko-KR" altLang="en-US" sz="800" b="1" dirty="0">
                        <a:solidFill>
                          <a:srgbClr val="FF0000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b="1" dirty="0" smtClean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스타의 끼가 있는 어르신을 발굴한다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</a:t>
                      </a:r>
                      <a:endParaRPr lang="ko-KR" altLang="en-US" sz="800" b="1" dirty="0">
                        <a:solidFill>
                          <a:srgbClr val="FF0000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rgbClr val="4F8B3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5</a:t>
                      </a:r>
                      <a:endParaRPr lang="ko-KR" altLang="en-US" sz="800" b="1" dirty="0">
                        <a:solidFill>
                          <a:srgbClr val="4F8B3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174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b="1" dirty="0" smtClean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독거노인에게 제 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</a:t>
                      </a:r>
                      <a:r>
                        <a:rPr lang="ko-KR" altLang="en-US" sz="800" b="1" dirty="0" smtClean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의 삶 제공</a:t>
                      </a:r>
                      <a:endParaRPr lang="ko-KR" altLang="en-US" sz="800" b="1" dirty="0">
                        <a:solidFill>
                          <a:srgbClr val="FF0000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b="1" dirty="0" smtClean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독거노인 어르신에게 새로운 경험을 제공한다</a:t>
                      </a:r>
                      <a:r>
                        <a:rPr lang="en-US" altLang="ko-KR" sz="800" b="1" dirty="0" smtClean="0">
                          <a:solidFill>
                            <a:srgbClr val="FF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</a:t>
                      </a:r>
                      <a:endParaRPr lang="ko-KR" altLang="en-US" sz="800" b="1" dirty="0">
                        <a:solidFill>
                          <a:srgbClr val="FF0000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rgbClr val="4F8B3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5</a:t>
                      </a:r>
                      <a:endParaRPr lang="ko-KR" altLang="en-US" sz="800" b="1" dirty="0">
                        <a:solidFill>
                          <a:srgbClr val="4F8B3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4" name="원형 13"/>
          <p:cNvSpPr/>
          <p:nvPr/>
        </p:nvSpPr>
        <p:spPr>
          <a:xfrm>
            <a:off x="8082709" y="2677968"/>
            <a:ext cx="162018" cy="162018"/>
          </a:xfrm>
          <a:prstGeom prst="pi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원형 14"/>
          <p:cNvSpPr/>
          <p:nvPr/>
        </p:nvSpPr>
        <p:spPr>
          <a:xfrm>
            <a:off x="8082709" y="2245920"/>
            <a:ext cx="162018" cy="162018"/>
          </a:xfrm>
          <a:prstGeom prst="pi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" name="원형 15"/>
          <p:cNvSpPr/>
          <p:nvPr/>
        </p:nvSpPr>
        <p:spPr>
          <a:xfrm>
            <a:off x="8082709" y="2029896"/>
            <a:ext cx="162018" cy="162018"/>
          </a:xfrm>
          <a:prstGeom prst="pie">
            <a:avLst>
              <a:gd name="adj1" fmla="val 0"/>
              <a:gd name="adj2" fmla="val 2158685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" name="원형 16"/>
          <p:cNvSpPr/>
          <p:nvPr/>
        </p:nvSpPr>
        <p:spPr>
          <a:xfrm>
            <a:off x="8082709" y="2461944"/>
            <a:ext cx="162018" cy="162018"/>
          </a:xfrm>
          <a:prstGeom prst="pie">
            <a:avLst>
              <a:gd name="adj1" fmla="val 0"/>
              <a:gd name="adj2" fmla="val 2158685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8" name="원형 17"/>
          <p:cNvSpPr/>
          <p:nvPr/>
        </p:nvSpPr>
        <p:spPr>
          <a:xfrm>
            <a:off x="8082709" y="2947998"/>
            <a:ext cx="162018" cy="162018"/>
          </a:xfrm>
          <a:prstGeom prst="pie">
            <a:avLst>
              <a:gd name="adj1" fmla="val 10800000"/>
              <a:gd name="adj2" fmla="val 1621311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원형 18"/>
          <p:cNvSpPr/>
          <p:nvPr/>
        </p:nvSpPr>
        <p:spPr>
          <a:xfrm>
            <a:off x="8082709" y="3218028"/>
            <a:ext cx="162018" cy="162018"/>
          </a:xfrm>
          <a:prstGeom prst="pie">
            <a:avLst>
              <a:gd name="adj1" fmla="val 5416553"/>
              <a:gd name="adj2" fmla="val 1621311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0" name="원형 19"/>
          <p:cNvSpPr/>
          <p:nvPr/>
        </p:nvSpPr>
        <p:spPr>
          <a:xfrm>
            <a:off x="8082709" y="3434052"/>
            <a:ext cx="162018" cy="162018"/>
          </a:xfrm>
          <a:prstGeom prst="pie">
            <a:avLst>
              <a:gd name="adj1" fmla="val 5416553"/>
              <a:gd name="adj2" fmla="val 1621311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2" name="원형 21"/>
          <p:cNvSpPr/>
          <p:nvPr/>
        </p:nvSpPr>
        <p:spPr>
          <a:xfrm>
            <a:off x="8082709" y="3657470"/>
            <a:ext cx="162018" cy="162018"/>
          </a:xfrm>
          <a:prstGeom prst="pie">
            <a:avLst>
              <a:gd name="adj1" fmla="val 10800000"/>
              <a:gd name="adj2" fmla="val 1621311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3" name="원형 22"/>
          <p:cNvSpPr/>
          <p:nvPr/>
        </p:nvSpPr>
        <p:spPr>
          <a:xfrm>
            <a:off x="8082709" y="3870588"/>
            <a:ext cx="162018" cy="162018"/>
          </a:xfrm>
          <a:prstGeom prst="pie">
            <a:avLst>
              <a:gd name="adj1" fmla="val 5416553"/>
              <a:gd name="adj2" fmla="val 1621311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4" name="원형 23"/>
          <p:cNvSpPr/>
          <p:nvPr/>
        </p:nvSpPr>
        <p:spPr>
          <a:xfrm>
            <a:off x="8082709" y="4089853"/>
            <a:ext cx="162018" cy="162018"/>
          </a:xfrm>
          <a:prstGeom prst="pi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5" name="원형 24"/>
          <p:cNvSpPr/>
          <p:nvPr/>
        </p:nvSpPr>
        <p:spPr>
          <a:xfrm>
            <a:off x="8082709" y="4313514"/>
            <a:ext cx="162018" cy="162018"/>
          </a:xfrm>
          <a:prstGeom prst="pie">
            <a:avLst>
              <a:gd name="adj1" fmla="val 10800000"/>
              <a:gd name="adj2" fmla="val 1621311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6" name="원형 25"/>
          <p:cNvSpPr/>
          <p:nvPr/>
        </p:nvSpPr>
        <p:spPr>
          <a:xfrm>
            <a:off x="8082709" y="4527440"/>
            <a:ext cx="162018" cy="162018"/>
          </a:xfrm>
          <a:prstGeom prst="pie">
            <a:avLst>
              <a:gd name="adj1" fmla="val 5416553"/>
              <a:gd name="adj2" fmla="val 1621311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7" name="원형 26"/>
          <p:cNvSpPr/>
          <p:nvPr/>
        </p:nvSpPr>
        <p:spPr>
          <a:xfrm>
            <a:off x="8082709" y="4742124"/>
            <a:ext cx="162018" cy="162018"/>
          </a:xfrm>
          <a:prstGeom prst="pie">
            <a:avLst>
              <a:gd name="adj1" fmla="val 10800000"/>
              <a:gd name="adj2" fmla="val 1621311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8" name="원형 27"/>
          <p:cNvSpPr/>
          <p:nvPr/>
        </p:nvSpPr>
        <p:spPr>
          <a:xfrm>
            <a:off x="8082709" y="4959791"/>
            <a:ext cx="162018" cy="162018"/>
          </a:xfrm>
          <a:prstGeom prst="pie">
            <a:avLst>
              <a:gd name="adj1" fmla="val 10800000"/>
              <a:gd name="adj2" fmla="val 1621311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9" name="원형 28"/>
          <p:cNvSpPr/>
          <p:nvPr/>
        </p:nvSpPr>
        <p:spPr>
          <a:xfrm>
            <a:off x="8082709" y="5177457"/>
            <a:ext cx="162018" cy="162018"/>
          </a:xfrm>
          <a:prstGeom prst="pie">
            <a:avLst>
              <a:gd name="adj1" fmla="val 10800000"/>
              <a:gd name="adj2" fmla="val 1621311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0" name="원형 29"/>
          <p:cNvSpPr/>
          <p:nvPr/>
        </p:nvSpPr>
        <p:spPr>
          <a:xfrm>
            <a:off x="8082709" y="5398106"/>
            <a:ext cx="162018" cy="162018"/>
          </a:xfrm>
          <a:prstGeom prst="pie">
            <a:avLst>
              <a:gd name="adj1" fmla="val 0"/>
              <a:gd name="adj2" fmla="val 2158685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1" name="원형 30"/>
          <p:cNvSpPr/>
          <p:nvPr/>
        </p:nvSpPr>
        <p:spPr>
          <a:xfrm>
            <a:off x="8082709" y="5615772"/>
            <a:ext cx="162018" cy="162018"/>
          </a:xfrm>
          <a:prstGeom prst="pie">
            <a:avLst>
              <a:gd name="adj1" fmla="val 0"/>
              <a:gd name="adj2" fmla="val 2158685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8082709" y="2243015"/>
            <a:ext cx="162018" cy="1620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8082709" y="2675063"/>
            <a:ext cx="162018" cy="1620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8082709" y="2949047"/>
            <a:ext cx="162018" cy="1620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5" name="타원 34"/>
          <p:cNvSpPr/>
          <p:nvPr/>
        </p:nvSpPr>
        <p:spPr>
          <a:xfrm>
            <a:off x="8082709" y="3216386"/>
            <a:ext cx="162018" cy="1620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6" name="타원 35"/>
          <p:cNvSpPr/>
          <p:nvPr/>
        </p:nvSpPr>
        <p:spPr>
          <a:xfrm>
            <a:off x="8082709" y="3429504"/>
            <a:ext cx="162018" cy="1620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7" name="타원 36"/>
          <p:cNvSpPr/>
          <p:nvPr/>
        </p:nvSpPr>
        <p:spPr>
          <a:xfrm>
            <a:off x="8082709" y="3656333"/>
            <a:ext cx="162018" cy="1620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8" name="타원 37"/>
          <p:cNvSpPr/>
          <p:nvPr/>
        </p:nvSpPr>
        <p:spPr>
          <a:xfrm>
            <a:off x="8082709" y="3869452"/>
            <a:ext cx="162018" cy="1620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9" name="타원 38"/>
          <p:cNvSpPr/>
          <p:nvPr/>
        </p:nvSpPr>
        <p:spPr>
          <a:xfrm>
            <a:off x="8082709" y="4089853"/>
            <a:ext cx="162018" cy="1620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0" name="타원 39"/>
          <p:cNvSpPr/>
          <p:nvPr/>
        </p:nvSpPr>
        <p:spPr>
          <a:xfrm>
            <a:off x="8082709" y="4313514"/>
            <a:ext cx="162018" cy="1620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1" name="타원 40"/>
          <p:cNvSpPr/>
          <p:nvPr/>
        </p:nvSpPr>
        <p:spPr>
          <a:xfrm>
            <a:off x="8082709" y="4527440"/>
            <a:ext cx="162018" cy="1620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2" name="타원 41"/>
          <p:cNvSpPr/>
          <p:nvPr/>
        </p:nvSpPr>
        <p:spPr>
          <a:xfrm>
            <a:off x="8082709" y="4739142"/>
            <a:ext cx="162018" cy="1620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3" name="타원 42"/>
          <p:cNvSpPr/>
          <p:nvPr/>
        </p:nvSpPr>
        <p:spPr>
          <a:xfrm>
            <a:off x="8082709" y="4956809"/>
            <a:ext cx="162018" cy="1620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4" name="타원 43"/>
          <p:cNvSpPr/>
          <p:nvPr/>
        </p:nvSpPr>
        <p:spPr>
          <a:xfrm>
            <a:off x="8082709" y="5177457"/>
            <a:ext cx="162018" cy="1620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5" name="타원 44"/>
          <p:cNvSpPr/>
          <p:nvPr/>
        </p:nvSpPr>
        <p:spPr>
          <a:xfrm>
            <a:off x="8082709" y="5398106"/>
            <a:ext cx="162018" cy="1620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6" name="타원 45"/>
          <p:cNvSpPr/>
          <p:nvPr/>
        </p:nvSpPr>
        <p:spPr>
          <a:xfrm>
            <a:off x="8082709" y="5615772"/>
            <a:ext cx="162018" cy="1620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7" name="타원 46"/>
          <p:cNvSpPr/>
          <p:nvPr/>
        </p:nvSpPr>
        <p:spPr>
          <a:xfrm>
            <a:off x="8082709" y="2459846"/>
            <a:ext cx="162018" cy="1620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8" name="타원 47"/>
          <p:cNvSpPr/>
          <p:nvPr/>
        </p:nvSpPr>
        <p:spPr>
          <a:xfrm>
            <a:off x="8082709" y="2026991"/>
            <a:ext cx="162018" cy="1620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9" name="내용 개체 틀 2"/>
          <p:cNvSpPr txBox="1">
            <a:spLocks/>
          </p:cNvSpPr>
          <p:nvPr/>
        </p:nvSpPr>
        <p:spPr>
          <a:xfrm>
            <a:off x="1043982" y="384296"/>
            <a:ext cx="1493622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프로젝트 서비스 도출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1102116" y="693742"/>
            <a:ext cx="1401025" cy="294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2325"/>
              </a:lnSpc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서비스 역할 정의</a:t>
            </a:r>
          </a:p>
        </p:txBody>
      </p:sp>
      <p:cxnSp>
        <p:nvCxnSpPr>
          <p:cNvPr id="52" name="직선 연결선 51"/>
          <p:cNvCxnSpPr/>
          <p:nvPr/>
        </p:nvCxnSpPr>
        <p:spPr>
          <a:xfrm>
            <a:off x="2454876" y="480220"/>
            <a:ext cx="721634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68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33</a:t>
            </a:fld>
            <a:endParaRPr lang="ko-KR" altLang="en-US"/>
          </a:p>
        </p:txBody>
      </p:sp>
      <p:graphicFrame>
        <p:nvGraphicFramePr>
          <p:cNvPr id="49" name="Table 5"/>
          <p:cNvGraphicFramePr>
            <a:graphicFrameLocks noGrp="1"/>
          </p:cNvGraphicFramePr>
          <p:nvPr>
            <p:extLst/>
          </p:nvPr>
        </p:nvGraphicFramePr>
        <p:xfrm>
          <a:off x="1903606" y="1789909"/>
          <a:ext cx="6660901" cy="3918952"/>
        </p:xfrm>
        <a:graphic>
          <a:graphicData uri="http://schemas.openxmlformats.org/drawingml/2006/table">
            <a:tbl>
              <a:tblPr firstRow="1" bandRow="1">
                <a:effectLst/>
                <a:tableStyleId>{638B1855-1B75-4FBE-930C-398BA8C253C6}</a:tableStyleId>
              </a:tblPr>
              <a:tblGrid>
                <a:gridCol w="8331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96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549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720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11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44412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8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항목</a:t>
                      </a:r>
                      <a:endParaRPr lang="ko-KR" altLang="en-US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8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키워드</a:t>
                      </a:r>
                      <a:endParaRPr lang="ko-KR" altLang="en-US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8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인사이트</a:t>
                      </a:r>
                      <a:endParaRPr lang="ko-KR" altLang="en-US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8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점수</a:t>
                      </a:r>
                      <a:endParaRPr lang="ko-KR" altLang="en-US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8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문차트</a:t>
                      </a:r>
                      <a:endParaRPr lang="ko-KR" altLang="en-US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3050">
                <a:tc rowSpan="3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어르신 사용자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스타어르신 마케팅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스타 어르신과 함께 서비스를 홍보한다</a:t>
                      </a:r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30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스타</a:t>
                      </a:r>
                      <a:r>
                        <a:rPr lang="ko-KR" altLang="en-US" sz="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어르신의 어록 공유 이벤트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어르신의 어록을 공유하는 이벤트를 개최한다</a:t>
                      </a:r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305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어르신에게 방명록</a:t>
                      </a:r>
                      <a:r>
                        <a:rPr lang="ko-KR" altLang="en-US" sz="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이나 팬 게시판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어르신에게 </a:t>
                      </a:r>
                      <a:r>
                        <a:rPr lang="ko-KR" altLang="en-US" sz="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메시지를 남길 수 있는 기능 제공한다</a:t>
                      </a:r>
                      <a:r>
                        <a:rPr lang="en-US" altLang="ko-KR" sz="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3050">
                <a:tc rowSpan="1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확장 서비스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정부 지원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정부 지원을 받아 홍보한다</a:t>
                      </a:r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8435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latinLnBrk="1"/>
                      <a:r>
                        <a:rPr lang="ko-KR" altLang="en-US" sz="8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후원사</a:t>
                      </a:r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모집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latinLnBrk="1"/>
                      <a:r>
                        <a:rPr lang="ko-KR" altLang="en-US" sz="8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후원사를</a:t>
                      </a:r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모집해 게임 상금을 확보한다</a:t>
                      </a:r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8435">
                <a:tc v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싸움</a:t>
                      </a:r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/</a:t>
                      </a:r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갈등 방지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싸움</a:t>
                      </a:r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/</a:t>
                      </a:r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갈등 방지 캠페인을 연다</a:t>
                      </a:r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8435">
                <a:tc vMerge="1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온화한 분위기 조성</a:t>
                      </a:r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/</a:t>
                      </a:r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유지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온화한 분위기를 조성</a:t>
                      </a:r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/</a:t>
                      </a:r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유지해 깨끗한 서비스로 운영한다</a:t>
                      </a:r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305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latinLnBrk="1"/>
                      <a:r>
                        <a:rPr lang="ko-KR" altLang="en-US" sz="8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푸쉬</a:t>
                      </a:r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알림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내가 설정한 사용자가 접속했을 때 </a:t>
                      </a:r>
                      <a:r>
                        <a:rPr lang="ko-KR" altLang="en-US" sz="8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푸쉬</a:t>
                      </a:r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알림을 해 준다</a:t>
                      </a:r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8435">
                <a:tc v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바둑게임 추가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서비스를 확장하기 위해 바둑게임을 추가한다</a:t>
                      </a:r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8435">
                <a:tc v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우승상금 제공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토너먼트 경기 등에서 우승 상금을 제공한다</a:t>
                      </a:r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0905">
                <a:tc vMerge="1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latinLnBrk="1"/>
                      <a:r>
                        <a:rPr lang="ko-KR" altLang="en-US" sz="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서비스 도우미</a:t>
                      </a:r>
                      <a:endParaRPr lang="ko-KR" altLang="en-US" sz="8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latinLnBrk="1"/>
                      <a:r>
                        <a:rPr lang="ko-KR" altLang="en-US" sz="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서비스 설치</a:t>
                      </a:r>
                      <a:r>
                        <a:rPr lang="en-US" altLang="ko-KR" sz="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/</a:t>
                      </a:r>
                      <a:r>
                        <a:rPr lang="ko-KR" altLang="en-US" sz="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이용이 어려운 어르신들에게 전화 등의 </a:t>
                      </a:r>
                      <a:endParaRPr lang="en-US" altLang="ko-KR" sz="8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latinLnBrk="1"/>
                      <a:r>
                        <a:rPr lang="ko-KR" altLang="en-US" sz="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도우미 서비스를 제공한다</a:t>
                      </a:r>
                      <a:r>
                        <a:rPr lang="en-US" altLang="ko-KR" sz="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</a:t>
                      </a:r>
                      <a:endParaRPr lang="ko-KR" altLang="en-US" sz="8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800" b="1" dirty="0" smtClean="0">
                          <a:solidFill>
                            <a:srgbClr val="4F8B3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</a:t>
                      </a:r>
                      <a:endParaRPr lang="ko-KR" altLang="en-US" sz="800" b="1" dirty="0">
                        <a:solidFill>
                          <a:srgbClr val="4F8B3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8435">
                <a:tc v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오프라인 대전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가끔씩 오프라인에서 대전하는 이벤트를 연다</a:t>
                      </a:r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</a:t>
                      </a:r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38435">
                <a:tc vMerge="1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endParaRPr lang="ko-KR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지역별 룰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지역별 맞고 룰을 게임 중 미션으로 제공한다</a:t>
                      </a:r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50905">
                <a:tc v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주변 사용자 보여주기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서비스를 이용하는 주변 사용자를 보여주어 게임 종료 후에도 </a:t>
                      </a:r>
                      <a:endParaRPr lang="en-US" altLang="ko-KR" sz="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친목 도모를 할 수 있게 도와준다</a:t>
                      </a:r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38435">
                <a:tc v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랜덤 </a:t>
                      </a:r>
                      <a:r>
                        <a:rPr lang="ko-KR" altLang="en-US" sz="8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매칭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latinLnBrk="1"/>
                      <a:r>
                        <a:rPr lang="ko-KR" altLang="en-US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게임 상대를 랜덤으로 매칭해 준다</a:t>
                      </a:r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</a:t>
                      </a: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나눔고딕"/>
                          <a:ea typeface="나눔고딕"/>
                        </a:defRPr>
                      </a:lvl9pPr>
                    </a:lstStyle>
                    <a:p>
                      <a:pPr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0" name="원형 49"/>
          <p:cNvSpPr/>
          <p:nvPr/>
        </p:nvSpPr>
        <p:spPr>
          <a:xfrm>
            <a:off x="8077211" y="4483039"/>
            <a:ext cx="162018" cy="162018"/>
          </a:xfrm>
          <a:prstGeom prst="pie">
            <a:avLst>
              <a:gd name="adj1" fmla="val 10757030"/>
              <a:gd name="adj2" fmla="val 1623977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1" name="원형 50"/>
          <p:cNvSpPr/>
          <p:nvPr/>
        </p:nvSpPr>
        <p:spPr>
          <a:xfrm>
            <a:off x="8077211" y="2058078"/>
            <a:ext cx="162018" cy="162018"/>
          </a:xfrm>
          <a:prstGeom prst="pie">
            <a:avLst>
              <a:gd name="adj1" fmla="val 10800000"/>
              <a:gd name="adj2" fmla="val 1621311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2" name="원형 51"/>
          <p:cNvSpPr/>
          <p:nvPr/>
        </p:nvSpPr>
        <p:spPr>
          <a:xfrm>
            <a:off x="8077211" y="2286473"/>
            <a:ext cx="162018" cy="162018"/>
          </a:xfrm>
          <a:prstGeom prst="pie">
            <a:avLst>
              <a:gd name="adj1" fmla="val 10800000"/>
              <a:gd name="adj2" fmla="val 1621311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3" name="원형 52"/>
          <p:cNvSpPr/>
          <p:nvPr/>
        </p:nvSpPr>
        <p:spPr>
          <a:xfrm>
            <a:off x="8077211" y="2535585"/>
            <a:ext cx="162018" cy="162018"/>
          </a:xfrm>
          <a:prstGeom prst="pie">
            <a:avLst>
              <a:gd name="adj1" fmla="val 10800000"/>
              <a:gd name="adj2" fmla="val 1621311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4" name="원형 53"/>
          <p:cNvSpPr/>
          <p:nvPr/>
        </p:nvSpPr>
        <p:spPr>
          <a:xfrm>
            <a:off x="8077211" y="3026786"/>
            <a:ext cx="162018" cy="162018"/>
          </a:xfrm>
          <a:prstGeom prst="pie">
            <a:avLst>
              <a:gd name="adj1" fmla="val 5416553"/>
              <a:gd name="adj2" fmla="val 1621311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5" name="원형 54"/>
          <p:cNvSpPr/>
          <p:nvPr/>
        </p:nvSpPr>
        <p:spPr>
          <a:xfrm>
            <a:off x="8077211" y="2804547"/>
            <a:ext cx="162018" cy="162018"/>
          </a:xfrm>
          <a:prstGeom prst="pie">
            <a:avLst>
              <a:gd name="adj1" fmla="val 10800000"/>
              <a:gd name="adj2" fmla="val 1621311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6" name="원형 55"/>
          <p:cNvSpPr/>
          <p:nvPr/>
        </p:nvSpPr>
        <p:spPr>
          <a:xfrm>
            <a:off x="8077211" y="3264342"/>
            <a:ext cx="162018" cy="162018"/>
          </a:xfrm>
          <a:prstGeom prst="pie">
            <a:avLst>
              <a:gd name="adj1" fmla="val 10800000"/>
              <a:gd name="adj2" fmla="val 1621311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7" name="원형 56"/>
          <p:cNvSpPr/>
          <p:nvPr/>
        </p:nvSpPr>
        <p:spPr>
          <a:xfrm>
            <a:off x="8077211" y="3503203"/>
            <a:ext cx="162018" cy="162018"/>
          </a:xfrm>
          <a:prstGeom prst="pie">
            <a:avLst>
              <a:gd name="adj1" fmla="val 5416553"/>
              <a:gd name="adj2" fmla="val 1621311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8" name="원형 57"/>
          <p:cNvSpPr/>
          <p:nvPr/>
        </p:nvSpPr>
        <p:spPr>
          <a:xfrm>
            <a:off x="8077211" y="3728019"/>
            <a:ext cx="162018" cy="162018"/>
          </a:xfrm>
          <a:prstGeom prst="pie">
            <a:avLst>
              <a:gd name="adj1" fmla="val 10800000"/>
              <a:gd name="adj2" fmla="val 1621311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9" name="원형 58"/>
          <p:cNvSpPr/>
          <p:nvPr/>
        </p:nvSpPr>
        <p:spPr>
          <a:xfrm>
            <a:off x="8077211" y="3960559"/>
            <a:ext cx="162018" cy="162018"/>
          </a:xfrm>
          <a:prstGeom prst="pie">
            <a:avLst>
              <a:gd name="adj1" fmla="val 5416553"/>
              <a:gd name="adj2" fmla="val 1621311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0" name="원형 59"/>
          <p:cNvSpPr/>
          <p:nvPr/>
        </p:nvSpPr>
        <p:spPr>
          <a:xfrm>
            <a:off x="8077211" y="4187520"/>
            <a:ext cx="162018" cy="162018"/>
          </a:xfrm>
          <a:prstGeom prst="pie">
            <a:avLst>
              <a:gd name="adj1" fmla="val 10800000"/>
              <a:gd name="adj2" fmla="val 1621311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1" name="원형 60"/>
          <p:cNvSpPr/>
          <p:nvPr/>
        </p:nvSpPr>
        <p:spPr>
          <a:xfrm>
            <a:off x="8077211" y="4789100"/>
            <a:ext cx="162018" cy="162018"/>
          </a:xfrm>
          <a:prstGeom prst="pie">
            <a:avLst>
              <a:gd name="adj1" fmla="val 5416553"/>
              <a:gd name="adj2" fmla="val 1621311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2" name="원형 61"/>
          <p:cNvSpPr/>
          <p:nvPr/>
        </p:nvSpPr>
        <p:spPr>
          <a:xfrm>
            <a:off x="8077211" y="5024977"/>
            <a:ext cx="162018" cy="162018"/>
          </a:xfrm>
          <a:prstGeom prst="pie">
            <a:avLst>
              <a:gd name="adj1" fmla="val 10800000"/>
              <a:gd name="adj2" fmla="val 1621311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3" name="원형 62"/>
          <p:cNvSpPr/>
          <p:nvPr/>
        </p:nvSpPr>
        <p:spPr>
          <a:xfrm>
            <a:off x="8077211" y="5317267"/>
            <a:ext cx="162018" cy="162018"/>
          </a:xfrm>
          <a:prstGeom prst="pie">
            <a:avLst>
              <a:gd name="adj1" fmla="val 10800000"/>
              <a:gd name="adj2" fmla="val 1621311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4" name="원형 63"/>
          <p:cNvSpPr/>
          <p:nvPr/>
        </p:nvSpPr>
        <p:spPr>
          <a:xfrm>
            <a:off x="8077211" y="5604019"/>
            <a:ext cx="162018" cy="162018"/>
          </a:xfrm>
          <a:prstGeom prst="pie">
            <a:avLst>
              <a:gd name="adj1" fmla="val 10800000"/>
              <a:gd name="adj2" fmla="val 1621311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5" name="타원 64"/>
          <p:cNvSpPr/>
          <p:nvPr/>
        </p:nvSpPr>
        <p:spPr>
          <a:xfrm>
            <a:off x="8077211" y="2063720"/>
            <a:ext cx="162018" cy="1620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6" name="타원 65"/>
          <p:cNvSpPr/>
          <p:nvPr/>
        </p:nvSpPr>
        <p:spPr>
          <a:xfrm>
            <a:off x="8077211" y="2280832"/>
            <a:ext cx="162018" cy="1620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7" name="타원 66"/>
          <p:cNvSpPr/>
          <p:nvPr/>
        </p:nvSpPr>
        <p:spPr>
          <a:xfrm>
            <a:off x="8077211" y="2535585"/>
            <a:ext cx="162018" cy="1620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8" name="타원 67"/>
          <p:cNvSpPr/>
          <p:nvPr/>
        </p:nvSpPr>
        <p:spPr>
          <a:xfrm>
            <a:off x="8077211" y="2804772"/>
            <a:ext cx="162018" cy="1620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타원 68"/>
          <p:cNvSpPr/>
          <p:nvPr/>
        </p:nvSpPr>
        <p:spPr>
          <a:xfrm>
            <a:off x="8077211" y="3023333"/>
            <a:ext cx="162018" cy="1620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0" name="타원 69"/>
          <p:cNvSpPr/>
          <p:nvPr/>
        </p:nvSpPr>
        <p:spPr>
          <a:xfrm>
            <a:off x="8077211" y="3265460"/>
            <a:ext cx="162018" cy="1620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1" name="타원 70"/>
          <p:cNvSpPr/>
          <p:nvPr/>
        </p:nvSpPr>
        <p:spPr>
          <a:xfrm>
            <a:off x="8077211" y="3503053"/>
            <a:ext cx="162018" cy="1620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2" name="타원 71"/>
          <p:cNvSpPr/>
          <p:nvPr/>
        </p:nvSpPr>
        <p:spPr>
          <a:xfrm>
            <a:off x="8077211" y="3727870"/>
            <a:ext cx="162018" cy="1620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3" name="타원 72"/>
          <p:cNvSpPr/>
          <p:nvPr/>
        </p:nvSpPr>
        <p:spPr>
          <a:xfrm>
            <a:off x="8077211" y="3960261"/>
            <a:ext cx="162018" cy="1620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타원 73"/>
          <p:cNvSpPr/>
          <p:nvPr/>
        </p:nvSpPr>
        <p:spPr>
          <a:xfrm>
            <a:off x="8077211" y="4189631"/>
            <a:ext cx="162018" cy="1620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5" name="타원 74"/>
          <p:cNvSpPr/>
          <p:nvPr/>
        </p:nvSpPr>
        <p:spPr>
          <a:xfrm>
            <a:off x="8077211" y="4483039"/>
            <a:ext cx="162018" cy="1620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6" name="타원 75"/>
          <p:cNvSpPr/>
          <p:nvPr/>
        </p:nvSpPr>
        <p:spPr>
          <a:xfrm>
            <a:off x="8077211" y="4786090"/>
            <a:ext cx="162018" cy="1620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타원 76"/>
          <p:cNvSpPr/>
          <p:nvPr/>
        </p:nvSpPr>
        <p:spPr>
          <a:xfrm>
            <a:off x="8077211" y="5021967"/>
            <a:ext cx="162018" cy="1620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타원 77"/>
          <p:cNvSpPr/>
          <p:nvPr/>
        </p:nvSpPr>
        <p:spPr>
          <a:xfrm>
            <a:off x="8077211" y="5317450"/>
            <a:ext cx="162018" cy="1620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9" name="타원 78"/>
          <p:cNvSpPr/>
          <p:nvPr/>
        </p:nvSpPr>
        <p:spPr>
          <a:xfrm>
            <a:off x="8077211" y="5603837"/>
            <a:ext cx="162018" cy="1620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7" name="내용 개체 틀 2"/>
          <p:cNvSpPr txBox="1">
            <a:spLocks/>
          </p:cNvSpPr>
          <p:nvPr/>
        </p:nvSpPr>
        <p:spPr>
          <a:xfrm>
            <a:off x="1043982" y="384296"/>
            <a:ext cx="1493622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프로젝트 서비스 도출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1102116" y="693742"/>
            <a:ext cx="1401025" cy="294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2325"/>
              </a:lnSpc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서비스 역할 정의</a:t>
            </a:r>
          </a:p>
        </p:txBody>
      </p:sp>
      <p:cxnSp>
        <p:nvCxnSpPr>
          <p:cNvPr id="40" name="직선 연결선 39"/>
          <p:cNvCxnSpPr/>
          <p:nvPr/>
        </p:nvCxnSpPr>
        <p:spPr>
          <a:xfrm>
            <a:off x="2454876" y="480220"/>
            <a:ext cx="721634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51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34</a:t>
            </a:fld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286198" y="4723658"/>
            <a:ext cx="20826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독거 어르신들의 외로움을 해소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5286198" y="4105998"/>
            <a:ext cx="31181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사용자 모두가 사용하기 쉬운 인터페이스를 제공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5286197" y="3488339"/>
            <a:ext cx="21178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스타의 끼가 있는 어르신을 발굴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5286197" y="2870679"/>
            <a:ext cx="26693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독거노인 어르신에게 새로운 경험을 제공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931159" y="4723658"/>
            <a:ext cx="9092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외로움 해소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931158" y="4093175"/>
            <a:ext cx="12282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2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모두가 편리한 </a:t>
            </a:r>
            <a:r>
              <a:rPr lang="en-US" altLang="ko-KR" sz="12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UI</a:t>
            </a:r>
            <a:endParaRPr lang="ko-KR" altLang="en-US" sz="1200" b="1" dirty="0">
              <a:solidFill>
                <a:srgbClr val="FF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931157" y="3488339"/>
            <a:ext cx="12202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스타 어르신 발굴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1931159" y="2883295"/>
            <a:ext cx="19319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독거노인에게 제 </a:t>
            </a:r>
            <a:r>
              <a:rPr lang="en-US" altLang="ko-KR" sz="12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</a:t>
            </a:r>
            <a:r>
              <a:rPr lang="ko-KR" altLang="en-US" sz="12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 삶 제공</a:t>
            </a:r>
          </a:p>
        </p:txBody>
      </p:sp>
      <p:sp>
        <p:nvSpPr>
          <p:cNvPr id="46" name="직사각형 45"/>
          <p:cNvSpPr/>
          <p:nvPr/>
        </p:nvSpPr>
        <p:spPr>
          <a:xfrm>
            <a:off x="2198288" y="2347241"/>
            <a:ext cx="5982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키워드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6130178" y="2347241"/>
            <a:ext cx="7360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인사이트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15" name="직선 화살표 연결선 14"/>
          <p:cNvCxnSpPr/>
          <p:nvPr/>
        </p:nvCxnSpPr>
        <p:spPr>
          <a:xfrm>
            <a:off x="4296843" y="2997635"/>
            <a:ext cx="685800" cy="0"/>
          </a:xfrm>
          <a:prstGeom prst="straightConnector1">
            <a:avLst/>
          </a:prstGeom>
          <a:ln>
            <a:solidFill>
              <a:srgbClr val="F5797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화살표 연결선 79"/>
          <p:cNvCxnSpPr/>
          <p:nvPr/>
        </p:nvCxnSpPr>
        <p:spPr>
          <a:xfrm>
            <a:off x="4296843" y="3615295"/>
            <a:ext cx="685800" cy="0"/>
          </a:xfrm>
          <a:prstGeom prst="straightConnector1">
            <a:avLst/>
          </a:prstGeom>
          <a:ln>
            <a:solidFill>
              <a:srgbClr val="F5797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직선 화살표 연결선 80"/>
          <p:cNvCxnSpPr/>
          <p:nvPr/>
        </p:nvCxnSpPr>
        <p:spPr>
          <a:xfrm>
            <a:off x="4296843" y="4232954"/>
            <a:ext cx="685800" cy="0"/>
          </a:xfrm>
          <a:prstGeom prst="straightConnector1">
            <a:avLst/>
          </a:prstGeom>
          <a:ln>
            <a:solidFill>
              <a:srgbClr val="F5797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화살표 연결선 81"/>
          <p:cNvCxnSpPr/>
          <p:nvPr/>
        </p:nvCxnSpPr>
        <p:spPr>
          <a:xfrm>
            <a:off x="4296843" y="4850615"/>
            <a:ext cx="685800" cy="0"/>
          </a:xfrm>
          <a:prstGeom prst="straightConnector1">
            <a:avLst/>
          </a:prstGeom>
          <a:ln>
            <a:solidFill>
              <a:srgbClr val="F5797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내용 개체 틀 2"/>
          <p:cNvSpPr txBox="1">
            <a:spLocks/>
          </p:cNvSpPr>
          <p:nvPr/>
        </p:nvSpPr>
        <p:spPr>
          <a:xfrm>
            <a:off x="1043982" y="384296"/>
            <a:ext cx="1493622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프로젝트 서비스 도출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102116" y="693742"/>
            <a:ext cx="1401025" cy="294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2325"/>
              </a:lnSpc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서비스 역할 정의</a:t>
            </a:r>
          </a:p>
        </p:txBody>
      </p:sp>
      <p:cxnSp>
        <p:nvCxnSpPr>
          <p:cNvPr id="24" name="직선 연결선 23"/>
          <p:cNvCxnSpPr/>
          <p:nvPr/>
        </p:nvCxnSpPr>
        <p:spPr>
          <a:xfrm>
            <a:off x="2454876" y="480220"/>
            <a:ext cx="721634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56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35</a:t>
            </a:fld>
            <a:endParaRPr lang="ko-KR" altLang="en-US"/>
          </a:p>
        </p:txBody>
      </p:sp>
      <p:pic>
        <p:nvPicPr>
          <p:cNvPr id="37" name="Picture 2" descr="C:\Users\korea\Desktop\맞고못치는젊은이\0104_오전고스톱-최종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5" t="35569" r="-5" b="18777"/>
          <a:stretch/>
        </p:blipFill>
        <p:spPr bwMode="auto">
          <a:xfrm>
            <a:off x="5794637" y="2091512"/>
            <a:ext cx="739245" cy="6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C:\Users\korea\Desktop\맞고못치는젊은이\1028_고수남태교법_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8" r="10393"/>
          <a:stretch/>
        </p:blipFill>
        <p:spPr bwMode="auto">
          <a:xfrm>
            <a:off x="4970483" y="2089139"/>
            <a:ext cx="733157" cy="6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:\Users\korea\Desktop\맞고못치는젊은이\KakaoTalk_20160412_18035228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" r="11820"/>
          <a:stretch/>
        </p:blipFill>
        <p:spPr bwMode="auto">
          <a:xfrm>
            <a:off x="1699448" y="2091512"/>
            <a:ext cx="739320" cy="6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" descr="C:\Users\korea\Desktop\맞고못치는젊은이\KakaoTalk_20160412_18035245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27"/>
          <a:stretch/>
        </p:blipFill>
        <p:spPr bwMode="auto">
          <a:xfrm>
            <a:off x="4146329" y="2089881"/>
            <a:ext cx="735053" cy="6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C:\Users\korea\Desktop\맞고못치는젊은이\KakaoTalk_20160412_18120199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7" r="32493"/>
          <a:stretch/>
        </p:blipFill>
        <p:spPr bwMode="auto">
          <a:xfrm>
            <a:off x="2523701" y="2091048"/>
            <a:ext cx="738125" cy="6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7" descr="C:\Users\korea\Desktop\맞고못치는젊은이\왕석현0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" r="23544"/>
          <a:stretch/>
        </p:blipFill>
        <p:spPr bwMode="auto">
          <a:xfrm>
            <a:off x="3335015" y="2090343"/>
            <a:ext cx="736313" cy="6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C:\Users\korea\Desktop\외로운할아버지\KakaoTalk_20160412_18000295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9" r="23479"/>
          <a:stretch/>
        </p:blipFill>
        <p:spPr bwMode="auto">
          <a:xfrm>
            <a:off x="4158050" y="3451641"/>
            <a:ext cx="734149" cy="6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9" descr="C:\Users\korea\Desktop\외로운할아버지\KakaoTalk_20160412_18000326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1" r="2241"/>
          <a:stretch/>
        </p:blipFill>
        <p:spPr bwMode="auto">
          <a:xfrm>
            <a:off x="3340622" y="3451280"/>
            <a:ext cx="733157" cy="6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korea\Desktop\외로운할아버지\KakaoTalk_20160412_180003628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3" r="13185"/>
          <a:stretch/>
        </p:blipFill>
        <p:spPr bwMode="auto">
          <a:xfrm>
            <a:off x="1699448" y="3451372"/>
            <a:ext cx="733391" cy="6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1" descr="C:\Users\korea\Desktop\외로운할아버지\KakaoTalk_20160412_180003828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3" r="16272" b="959"/>
          <a:stretch/>
        </p:blipFill>
        <p:spPr bwMode="auto">
          <a:xfrm>
            <a:off x="2516369" y="3450620"/>
            <a:ext cx="731553" cy="6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직사각형 46"/>
          <p:cNvSpPr/>
          <p:nvPr/>
        </p:nvSpPr>
        <p:spPr>
          <a:xfrm>
            <a:off x="1627007" y="1724165"/>
            <a:ext cx="53152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옛날사진관3" pitchFamily="18" charset="-127"/>
                <a:ea typeface="a옛날사진관3" pitchFamily="18" charset="-127"/>
              </a:rPr>
              <a:t>[ 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옛날사진관3" pitchFamily="18" charset="-127"/>
                <a:ea typeface="a옛날사진관3" pitchFamily="18" charset="-127"/>
              </a:rPr>
              <a:t>맞고를 배우고 싶은 젊은 사람들 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옛날사진관3" pitchFamily="18" charset="-127"/>
                <a:ea typeface="a옛날사진관3" pitchFamily="18" charset="-127"/>
              </a:rPr>
              <a:t>] – </a:t>
            </a:r>
            <a:r>
              <a:rPr lang="ko-KR" altLang="en-US" sz="1200" dirty="0">
                <a:solidFill>
                  <a:srgbClr val="FF0000"/>
                </a:solidFill>
                <a:latin typeface="a옛날사진관3" pitchFamily="18" charset="-127"/>
                <a:ea typeface="a옛날사진관3" pitchFamily="18" charset="-127"/>
              </a:rPr>
              <a:t>맞고 </a:t>
            </a:r>
            <a:r>
              <a:rPr lang="ko-KR" altLang="en-US" sz="1200" dirty="0" err="1">
                <a:solidFill>
                  <a:srgbClr val="FF0000"/>
                </a:solidFill>
                <a:latin typeface="a옛날사진관3" pitchFamily="18" charset="-127"/>
                <a:ea typeface="a옛날사진관3" pitchFamily="18" charset="-127"/>
              </a:rPr>
              <a:t>예비학생족</a:t>
            </a:r>
            <a:r>
              <a:rPr lang="en-US" altLang="ko-KR" sz="1200" dirty="0">
                <a:solidFill>
                  <a:srgbClr val="FF0000"/>
                </a:solidFill>
                <a:latin typeface="a옛날사진관3" pitchFamily="18" charset="-127"/>
                <a:ea typeface="a옛날사진관3" pitchFamily="18" charset="-127"/>
              </a:rPr>
              <a:t> </a:t>
            </a:r>
            <a:endParaRPr lang="ko-KR" altLang="en-US" sz="1200" dirty="0">
              <a:solidFill>
                <a:srgbClr val="FF0000"/>
              </a:solidFill>
              <a:latin typeface="a옛날사진관3" pitchFamily="18" charset="-127"/>
              <a:ea typeface="a옛날사진관3" pitchFamily="18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1627008" y="3119035"/>
            <a:ext cx="27039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옛날사진관3" pitchFamily="18" charset="-127"/>
                <a:ea typeface="a옛날사진관3" pitchFamily="18" charset="-127"/>
              </a:rPr>
              <a:t>[ 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옛날사진관3" pitchFamily="18" charset="-127"/>
                <a:ea typeface="a옛날사진관3" pitchFamily="18" charset="-127"/>
              </a:rPr>
              <a:t>외로운 </a:t>
            </a:r>
            <a:r>
              <a:rPr lang="ko-KR" alt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옛날사진관3" pitchFamily="18" charset="-127"/>
                <a:ea typeface="a옛날사진관3" pitchFamily="18" charset="-127"/>
              </a:rPr>
              <a:t>어르신분들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옛날사진관3" pitchFamily="18" charset="-127"/>
                <a:ea typeface="a옛날사진관3" pitchFamily="18" charset="-127"/>
              </a:rPr>
              <a:t> 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옛날사진관3" pitchFamily="18" charset="-127"/>
                <a:ea typeface="a옛날사진관3" pitchFamily="18" charset="-127"/>
              </a:rPr>
              <a:t>] - </a:t>
            </a:r>
            <a:r>
              <a:rPr lang="ko-KR" altLang="en-US" sz="1200" dirty="0">
                <a:solidFill>
                  <a:srgbClr val="FF0000"/>
                </a:solidFill>
                <a:latin typeface="a옛날사진관3" pitchFamily="18" charset="-127"/>
                <a:ea typeface="a옛날사진관3" pitchFamily="18" charset="-127"/>
              </a:rPr>
              <a:t>독거노인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555843" y="2749570"/>
            <a:ext cx="105799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ko-KR" altLang="en-US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뭐든지 배우고 </a:t>
            </a:r>
            <a:endParaRPr lang="en-US" altLang="ko-KR" sz="600" b="1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싶어하는 사람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479485" y="2749570"/>
            <a:ext cx="854024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ko-KR" altLang="en-US" sz="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맞고에</a:t>
            </a:r>
            <a:r>
              <a:rPr lang="ko-KR" altLang="en-US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져서 </a:t>
            </a:r>
            <a:endParaRPr lang="en-US" altLang="ko-KR" sz="600" b="1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슬픈  동생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218398" y="2749570"/>
            <a:ext cx="854024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ko-KR" altLang="en-US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아버지와 놀아드리고</a:t>
            </a:r>
            <a:endParaRPr lang="en-US" altLang="ko-KR" sz="600" b="1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싶은 </a:t>
            </a:r>
            <a:r>
              <a:rPr lang="ko-KR" altLang="en-US" sz="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어린친구</a:t>
            </a:r>
            <a:endParaRPr lang="ko-KR" altLang="en-US" sz="600" b="1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102063" y="2749570"/>
            <a:ext cx="854024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ko-KR" altLang="en-US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친구들과 맞고를 </a:t>
            </a:r>
            <a:endParaRPr lang="en-US" altLang="ko-KR" sz="600" b="1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즐기고 싶은 사람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926217" y="2749570"/>
            <a:ext cx="854024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ko-KR" altLang="en-US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엄마가 자꾸 </a:t>
            </a:r>
            <a:r>
              <a:rPr lang="ko-KR" altLang="en-US" sz="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맞고로</a:t>
            </a:r>
            <a:r>
              <a:rPr lang="ko-KR" altLang="en-US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en-US" altLang="ko-KR" sz="600" b="1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돈 따가서 분한 딸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649184" y="2749570"/>
            <a:ext cx="1056398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ko-KR" altLang="en-US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대학교 </a:t>
            </a:r>
            <a:r>
              <a:rPr lang="ko-KR" altLang="en-US" sz="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맞고짱이</a:t>
            </a:r>
            <a:r>
              <a:rPr lang="ko-KR" altLang="en-US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en-US" altLang="ko-KR" sz="600" b="1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되고 싶은</a:t>
            </a:r>
            <a:r>
              <a:rPr lang="en-US" altLang="ko-KR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대학생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593405" y="4110766"/>
            <a:ext cx="919790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ko-KR" altLang="en-US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혼자 살고 계시는</a:t>
            </a:r>
            <a:endParaRPr lang="en-US" altLang="ko-KR" sz="600" b="1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독거노인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391886" y="4110087"/>
            <a:ext cx="919790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ko-KR" altLang="en-US" sz="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즐길거리가</a:t>
            </a:r>
            <a:r>
              <a:rPr lang="ko-KR" altLang="en-US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없는</a:t>
            </a:r>
            <a:endParaRPr lang="en-US" altLang="ko-KR" sz="600" b="1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어르신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216687" y="4108585"/>
            <a:ext cx="919790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ko-KR" altLang="en-US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사회와 단절된  </a:t>
            </a:r>
            <a:endParaRPr lang="en-US" altLang="ko-KR" sz="600" b="1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할아버지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982863" y="4103819"/>
            <a:ext cx="1064208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ko-KR" altLang="en-US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딸</a:t>
            </a:r>
            <a:r>
              <a:rPr lang="en-US" altLang="ko-KR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</a:t>
            </a:r>
            <a:r>
              <a:rPr lang="ko-KR" altLang="en-US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아들이 </a:t>
            </a:r>
            <a:r>
              <a:rPr lang="ko-KR" altLang="en-US" sz="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보고싶은</a:t>
            </a:r>
            <a:r>
              <a:rPr lang="ko-KR" altLang="en-US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en-US" altLang="ko-KR" sz="600" b="1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할머니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554588" y="5532537"/>
            <a:ext cx="919790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ko-KR" altLang="en-US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맞고를 못해서 같이 </a:t>
            </a:r>
            <a:endParaRPr lang="en-US" altLang="ko-KR" sz="600" b="1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즐기지 못하시는 어르신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372478" y="5531858"/>
            <a:ext cx="919790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ko-KR" altLang="en-US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다양한 </a:t>
            </a:r>
            <a:r>
              <a:rPr lang="ko-KR" altLang="en-US" sz="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즐길거리가</a:t>
            </a:r>
            <a:r>
              <a:rPr lang="ko-KR" altLang="en-US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en-US" altLang="ko-KR" sz="600" b="1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필요한 할머니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257941" y="5534810"/>
            <a:ext cx="919790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ko-KR" altLang="en-US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윷놀이만 </a:t>
            </a:r>
            <a:endParaRPr lang="en-US" altLang="ko-KR" sz="600" b="1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할 줄 아는 어르신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971504" y="5537760"/>
            <a:ext cx="1064208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ko-KR" altLang="en-US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만나도 할게 없어 </a:t>
            </a:r>
            <a:endParaRPr lang="en-US" altLang="ko-KR" sz="600" b="1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무료한 할아버지</a:t>
            </a:r>
          </a:p>
        </p:txBody>
      </p:sp>
      <p:sp>
        <p:nvSpPr>
          <p:cNvPr id="94" name="직사각형 93"/>
          <p:cNvSpPr/>
          <p:nvPr/>
        </p:nvSpPr>
        <p:spPr>
          <a:xfrm>
            <a:off x="1621551" y="4501659"/>
            <a:ext cx="47865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옛날사진관3" pitchFamily="18" charset="-127"/>
                <a:ea typeface="a옛날사진관3" pitchFamily="18" charset="-127"/>
              </a:rPr>
              <a:t>[ 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옛날사진관3" pitchFamily="18" charset="-127"/>
                <a:ea typeface="a옛날사진관3" pitchFamily="18" charset="-127"/>
              </a:rPr>
              <a:t>맞고를 배우고 싶은 </a:t>
            </a:r>
            <a:r>
              <a:rPr lang="ko-KR" alt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옛날사진관3" pitchFamily="18" charset="-127"/>
                <a:ea typeface="a옛날사진관3" pitchFamily="18" charset="-127"/>
              </a:rPr>
              <a:t>어르신분들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옛날사진관3" pitchFamily="18" charset="-127"/>
                <a:ea typeface="a옛날사진관3" pitchFamily="18" charset="-127"/>
              </a:rPr>
              <a:t> 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옛날사진관3" pitchFamily="18" charset="-127"/>
                <a:ea typeface="a옛날사진관3" pitchFamily="18" charset="-127"/>
              </a:rPr>
              <a:t>] – </a:t>
            </a:r>
            <a:r>
              <a:rPr lang="ko-KR" altLang="en-US" sz="1200" dirty="0">
                <a:solidFill>
                  <a:srgbClr val="FF0000"/>
                </a:solidFill>
                <a:latin typeface="a옛날사진관3" pitchFamily="18" charset="-127"/>
                <a:ea typeface="a옛날사진관3" pitchFamily="18" charset="-127"/>
              </a:rPr>
              <a:t>맞고 </a:t>
            </a:r>
            <a:r>
              <a:rPr lang="ko-KR" altLang="en-US" sz="1200" dirty="0" err="1">
                <a:solidFill>
                  <a:srgbClr val="FF0000"/>
                </a:solidFill>
                <a:latin typeface="a옛날사진관3" pitchFamily="18" charset="-127"/>
                <a:ea typeface="a옛날사진관3" pitchFamily="18" charset="-127"/>
              </a:rPr>
              <a:t>만학도족</a:t>
            </a:r>
            <a:endParaRPr lang="ko-KR" altLang="en-US" sz="1200" dirty="0">
              <a:solidFill>
                <a:srgbClr val="FF0000"/>
              </a:solidFill>
              <a:latin typeface="a옛날사진관3" pitchFamily="18" charset="-127"/>
              <a:ea typeface="a옛날사진관3" pitchFamily="18" charset="-127"/>
            </a:endParaRPr>
          </a:p>
        </p:txBody>
      </p:sp>
      <p:pic>
        <p:nvPicPr>
          <p:cNvPr id="95" name="Picture 12" descr="C:\Users\korea\Desktop\맞고못치는어르신\nsNISX20120209_0010432742_0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8" r="13900"/>
          <a:stretch/>
        </p:blipFill>
        <p:spPr bwMode="auto">
          <a:xfrm>
            <a:off x="1696383" y="4870832"/>
            <a:ext cx="732848" cy="6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13" descr="C:\Users\korea\Desktop\맞고못치는어르신\미쓰리_(3)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85" b="5967"/>
          <a:stretch/>
        </p:blipFill>
        <p:spPr bwMode="auto">
          <a:xfrm>
            <a:off x="4970483" y="4870832"/>
            <a:ext cx="732848" cy="6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14" descr="C:\Users\korea\Desktop\맞고못치는어르신\27747A3C56109D8A38DB92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1" r="1592" b="14701"/>
          <a:stretch/>
        </p:blipFill>
        <p:spPr bwMode="auto">
          <a:xfrm>
            <a:off x="2494913" y="4872147"/>
            <a:ext cx="734077" cy="6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15" descr="C:\Users\korea\Desktop\맞고못치는어르신\3667514038_XVf0CaKb_20140618_144014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1" r="32687"/>
          <a:stretch/>
        </p:blipFill>
        <p:spPr bwMode="auto">
          <a:xfrm>
            <a:off x="3335015" y="4872148"/>
            <a:ext cx="734149" cy="6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16" descr="C:\Users\korea\Desktop\맞고못치는어르신\2015032816404992279_1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10"/>
          <a:stretch/>
        </p:blipFill>
        <p:spPr bwMode="auto">
          <a:xfrm>
            <a:off x="4158051" y="4870832"/>
            <a:ext cx="732848" cy="6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TextBox 99"/>
          <p:cNvSpPr txBox="1"/>
          <p:nvPr/>
        </p:nvSpPr>
        <p:spPr>
          <a:xfrm>
            <a:off x="4873975" y="5537759"/>
            <a:ext cx="919790" cy="18466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ko-KR" altLang="en-US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학구열이 높은 할머니</a:t>
            </a:r>
          </a:p>
        </p:txBody>
      </p:sp>
      <p:sp>
        <p:nvSpPr>
          <p:cNvPr id="49" name="내용 개체 틀 2"/>
          <p:cNvSpPr txBox="1">
            <a:spLocks/>
          </p:cNvSpPr>
          <p:nvPr/>
        </p:nvSpPr>
        <p:spPr>
          <a:xfrm>
            <a:off x="1043982" y="384296"/>
            <a:ext cx="1493622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프로젝트 서비스 도출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1102115" y="693742"/>
            <a:ext cx="1157368" cy="294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2325"/>
              </a:lnSpc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사용자 세분화</a:t>
            </a:r>
          </a:p>
        </p:txBody>
      </p:sp>
      <p:cxnSp>
        <p:nvCxnSpPr>
          <p:cNvPr id="52" name="직선 연결선 51"/>
          <p:cNvCxnSpPr/>
          <p:nvPr/>
        </p:nvCxnSpPr>
        <p:spPr>
          <a:xfrm>
            <a:off x="2454876" y="480220"/>
            <a:ext cx="721634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4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12" descr="C:\Users\korea\Desktop\맞고못치는어르신\20060421123148_886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6" t="10273" r="2212" b="-248"/>
          <a:stretch/>
        </p:blipFill>
        <p:spPr bwMode="auto">
          <a:xfrm>
            <a:off x="2474378" y="4870116"/>
            <a:ext cx="730712" cy="6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3" descr="C:\Users\korea\Desktop\1인방송 즐겨보는 젊은이\16491116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4" t="4849" r="22168" b="3276"/>
          <a:stretch/>
        </p:blipFill>
        <p:spPr bwMode="auto">
          <a:xfrm>
            <a:off x="3329749" y="2084300"/>
            <a:ext cx="744679" cy="6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C:\Users\korea\Desktop\1인방송 즐겨보는 젊은이\e0019148_010444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4" t="989" r="6063" b="3157"/>
          <a:stretch/>
        </p:blipFill>
        <p:spPr bwMode="auto">
          <a:xfrm>
            <a:off x="1699786" y="2097300"/>
            <a:ext cx="744587" cy="6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C:\Users\korea\Desktop\1인방송 즐겨보는 젊은이\rain_72373_28859_doc_7KSAMQ==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0" t="4342" r="7026" b="9943"/>
          <a:stretch/>
        </p:blipFill>
        <p:spPr bwMode="auto">
          <a:xfrm>
            <a:off x="2520421" y="2091879"/>
            <a:ext cx="734786" cy="6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7" descr="C:\Users\korea\Desktop\컴퓨터할아버지\6340869361_dy34qeztp4fw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3" r="20789"/>
          <a:stretch/>
        </p:blipFill>
        <p:spPr bwMode="auto">
          <a:xfrm>
            <a:off x="4181204" y="3451965"/>
            <a:ext cx="725489" cy="6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C:\Users\korea\Desktop\컴퓨터할아버지\7234234024fe17acf20c5c79840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2" t="143" r="9474" b="697"/>
          <a:stretch/>
        </p:blipFill>
        <p:spPr bwMode="auto">
          <a:xfrm>
            <a:off x="3340620" y="3458848"/>
            <a:ext cx="746556" cy="6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9" descr="C:\Users\korea\Desktop\컴퓨터할아버지\20091224215328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4" t="3426" r="9303" b="815"/>
          <a:stretch/>
        </p:blipFill>
        <p:spPr bwMode="auto">
          <a:xfrm>
            <a:off x="2518080" y="3451965"/>
            <a:ext cx="730659" cy="6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0" descr="C:\Users\korea\Desktop\컴퓨터할아버지\bf4fa477f9650acc897a1cae594ac522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9" t="1057" r="9464" b="585"/>
          <a:stretch/>
        </p:blipFill>
        <p:spPr bwMode="auto">
          <a:xfrm>
            <a:off x="1699785" y="3451965"/>
            <a:ext cx="741830" cy="6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1" descr="C:\Users\korea\Desktop\컴퓨터할아버지\KakaoTalk_20160412_180457233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9" t="24713" b="9675"/>
          <a:stretch/>
        </p:blipFill>
        <p:spPr bwMode="auto">
          <a:xfrm>
            <a:off x="1685622" y="4870116"/>
            <a:ext cx="735356" cy="6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직사각형 50"/>
          <p:cNvSpPr/>
          <p:nvPr/>
        </p:nvSpPr>
        <p:spPr>
          <a:xfrm>
            <a:off x="1627008" y="3118529"/>
            <a:ext cx="43063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옛날사진관3" pitchFamily="18" charset="-127"/>
                <a:ea typeface="a옛날사진관3" pitchFamily="18" charset="-127"/>
              </a:rPr>
              <a:t>[ </a:t>
            </a:r>
            <a:r>
              <a:rPr lang="ko-KR" alt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옛날사진관3" pitchFamily="18" charset="-127"/>
                <a:ea typeface="a옛날사진관3" pitchFamily="18" charset="-127"/>
              </a:rPr>
              <a:t>컴을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옛날사진관3" pitchFamily="18" charset="-127"/>
                <a:ea typeface="a옛날사진관3" pitchFamily="18" charset="-127"/>
              </a:rPr>
              <a:t> 즐기시는 어르신들 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옛날사진관3" pitchFamily="18" charset="-127"/>
                <a:ea typeface="a옛날사진관3" pitchFamily="18" charset="-127"/>
              </a:rPr>
              <a:t>] – </a:t>
            </a:r>
            <a:r>
              <a:rPr lang="ko-KR" altLang="en-US" sz="1200" dirty="0" err="1">
                <a:solidFill>
                  <a:srgbClr val="FF0000"/>
                </a:solidFill>
                <a:latin typeface="a옛날사진관3" pitchFamily="18" charset="-127"/>
                <a:ea typeface="a옛날사진관3" pitchFamily="18" charset="-127"/>
              </a:rPr>
              <a:t>웹버족</a:t>
            </a:r>
            <a:r>
              <a:rPr lang="en-US" altLang="ko-KR" sz="1200" dirty="0">
                <a:solidFill>
                  <a:srgbClr val="FF0000"/>
                </a:solidFill>
                <a:latin typeface="a옛날사진관3" pitchFamily="18" charset="-127"/>
                <a:ea typeface="a옛날사진관3" pitchFamily="18" charset="-127"/>
              </a:rPr>
              <a:t>	</a:t>
            </a:r>
            <a:endParaRPr lang="ko-KR" altLang="en-US" sz="1200" dirty="0">
              <a:solidFill>
                <a:srgbClr val="FF0000"/>
              </a:solidFill>
              <a:latin typeface="a옛날사진관3" pitchFamily="18" charset="-127"/>
              <a:ea typeface="a옛날사진관3" pitchFamily="18" charset="-127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1619283" y="1724165"/>
            <a:ext cx="47756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옛날사진관3" pitchFamily="18" charset="-127"/>
                <a:ea typeface="a옛날사진관3" pitchFamily="18" charset="-127"/>
              </a:rPr>
              <a:t>[ 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옛날사진관3" pitchFamily="18" charset="-127"/>
                <a:ea typeface="a옛날사진관3" pitchFamily="18" charset="-127"/>
              </a:rPr>
              <a:t>새롭고 재미있는 </a:t>
            </a:r>
            <a:r>
              <a:rPr lang="ko-KR" alt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옛날사진관3" pitchFamily="18" charset="-127"/>
                <a:ea typeface="a옛날사진관3" pitchFamily="18" charset="-127"/>
              </a:rPr>
              <a:t>컨텐츠를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옛날사진관3" pitchFamily="18" charset="-127"/>
                <a:ea typeface="a옛날사진관3" pitchFamily="18" charset="-127"/>
              </a:rPr>
              <a:t> 찾는 사람들 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옛날사진관3" pitchFamily="18" charset="-127"/>
                <a:ea typeface="a옛날사진관3" pitchFamily="18" charset="-127"/>
              </a:rPr>
              <a:t>] – </a:t>
            </a:r>
            <a:r>
              <a:rPr lang="ko-KR" altLang="en-US" sz="1200" dirty="0" err="1">
                <a:solidFill>
                  <a:srgbClr val="FF0000"/>
                </a:solidFill>
                <a:latin typeface="a옛날사진관3" pitchFamily="18" charset="-127"/>
                <a:ea typeface="a옛날사진관3" pitchFamily="18" charset="-127"/>
              </a:rPr>
              <a:t>컨텐츠</a:t>
            </a:r>
            <a:r>
              <a:rPr lang="ko-KR" altLang="en-US" sz="1200" dirty="0">
                <a:solidFill>
                  <a:srgbClr val="FF0000"/>
                </a:solidFill>
                <a:latin typeface="a옛날사진관3" pitchFamily="18" charset="-127"/>
                <a:ea typeface="a옛날사진관3" pitchFamily="18" charset="-127"/>
              </a:rPr>
              <a:t> 유목민족</a:t>
            </a:r>
          </a:p>
        </p:txBody>
      </p:sp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36</a:t>
            </a:fld>
            <a:endParaRPr lang="ko-KR" altLang="en-US"/>
          </a:p>
        </p:txBody>
      </p:sp>
      <p:sp>
        <p:nvSpPr>
          <p:cNvPr id="80" name="TextBox 79"/>
          <p:cNvSpPr txBox="1"/>
          <p:nvPr/>
        </p:nvSpPr>
        <p:spPr>
          <a:xfrm>
            <a:off x="1697651" y="2749570"/>
            <a:ext cx="722625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ko-KR" altLang="en-US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뭐든지 배우고 </a:t>
            </a:r>
            <a:endParaRPr lang="en-US" altLang="ko-KR" sz="600" b="1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싶어하는 사람</a:t>
            </a:r>
          </a:p>
        </p:txBody>
      </p:sp>
      <p:sp>
        <p:nvSpPr>
          <p:cNvPr id="94" name="직사각형 93"/>
          <p:cNvSpPr/>
          <p:nvPr/>
        </p:nvSpPr>
        <p:spPr>
          <a:xfrm>
            <a:off x="1621550" y="4501659"/>
            <a:ext cx="38370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옛날사진관3" pitchFamily="18" charset="-127"/>
                <a:ea typeface="a옛날사진관3" pitchFamily="18" charset="-127"/>
              </a:rPr>
              <a:t>[ 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옛날사진관3" pitchFamily="18" charset="-127"/>
                <a:ea typeface="a옛날사진관3" pitchFamily="18" charset="-127"/>
              </a:rPr>
              <a:t>맞고를 </a:t>
            </a:r>
            <a:r>
              <a:rPr lang="ko-KR" alt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옛날사진관3" pitchFamily="18" charset="-127"/>
                <a:ea typeface="a옛날사진관3" pitchFamily="18" charset="-127"/>
              </a:rPr>
              <a:t>잘치는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옛날사진관3" pitchFamily="18" charset="-127"/>
                <a:ea typeface="a옛날사진관3" pitchFamily="18" charset="-127"/>
              </a:rPr>
              <a:t> </a:t>
            </a:r>
            <a:r>
              <a:rPr lang="ko-KR" alt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옛날사진관3" pitchFamily="18" charset="-127"/>
                <a:ea typeface="a옛날사진관3" pitchFamily="18" charset="-127"/>
              </a:rPr>
              <a:t>타짜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옛날사진관3" pitchFamily="18" charset="-127"/>
                <a:ea typeface="a옛날사진관3" pitchFamily="18" charset="-127"/>
              </a:rPr>
              <a:t> 어르신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옛날사진관3" pitchFamily="18" charset="-127"/>
                <a:ea typeface="a옛날사진관3" pitchFamily="18" charset="-127"/>
              </a:rPr>
              <a:t>] – </a:t>
            </a:r>
            <a:r>
              <a:rPr lang="ko-KR" altLang="en-US" sz="1200" dirty="0">
                <a:solidFill>
                  <a:srgbClr val="FF0000"/>
                </a:solidFill>
                <a:latin typeface="a옛날사진관3" pitchFamily="18" charset="-127"/>
                <a:ea typeface="a옛날사진관3" pitchFamily="18" charset="-127"/>
              </a:rPr>
              <a:t>맞고 예비 </a:t>
            </a:r>
            <a:r>
              <a:rPr lang="ko-KR" altLang="en-US" sz="1200" dirty="0" err="1">
                <a:solidFill>
                  <a:srgbClr val="FF0000"/>
                </a:solidFill>
                <a:latin typeface="a옛날사진관3" pitchFamily="18" charset="-127"/>
                <a:ea typeface="a옛날사진관3" pitchFamily="18" charset="-127"/>
              </a:rPr>
              <a:t>교수족</a:t>
            </a:r>
            <a:r>
              <a:rPr lang="en-US" altLang="ko-KR" sz="1200" dirty="0">
                <a:solidFill>
                  <a:srgbClr val="FF0000"/>
                </a:solidFill>
                <a:latin typeface="a옛날사진관3" pitchFamily="18" charset="-127"/>
                <a:ea typeface="a옛날사진관3" pitchFamily="18" charset="-127"/>
              </a:rPr>
              <a:t>  </a:t>
            </a:r>
            <a:endParaRPr lang="ko-KR" altLang="en-US" sz="1200" dirty="0">
              <a:solidFill>
                <a:srgbClr val="FF0000"/>
              </a:solidFill>
              <a:latin typeface="a옛날사진관3" pitchFamily="18" charset="-127"/>
              <a:ea typeface="a옛날사진관3" pitchFamily="18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491247" y="2755801"/>
            <a:ext cx="783804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ko-KR" altLang="en-US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반복되는 과제에</a:t>
            </a:r>
            <a:endParaRPr lang="en-US" altLang="ko-KR" sz="600" b="1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지친 학생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175736" y="2742261"/>
            <a:ext cx="1054868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ko-KR" altLang="en-US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평소 재미있는 </a:t>
            </a:r>
            <a:r>
              <a:rPr lang="ko-KR" altLang="en-US" sz="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컨텐츠의</a:t>
            </a:r>
            <a:endParaRPr lang="en-US" altLang="ko-KR" sz="600" b="1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r>
              <a:rPr lang="ko-KR" altLang="en-US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인 방송을 즐겨보는 사람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515772" y="4104296"/>
            <a:ext cx="1066681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ko-KR" altLang="en-US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컴퓨터를 친구들에게 </a:t>
            </a:r>
            <a:endParaRPr lang="en-US" altLang="ko-KR" sz="600" b="1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알려주어 인기를 얻은 어르신</a:t>
            </a:r>
            <a:endParaRPr lang="en-US" altLang="ko-KR" sz="600" b="1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62288" y="4107189"/>
            <a:ext cx="919790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ko-KR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BJ</a:t>
            </a:r>
            <a:r>
              <a:rPr lang="ko-KR" altLang="en-US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활동을 하고 계시는 </a:t>
            </a:r>
            <a:endParaRPr lang="en-US" altLang="ko-KR" sz="600" b="1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어르신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024782" y="4110766"/>
            <a:ext cx="1064208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ko-KR" altLang="en-US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컴퓨터를 배우기 시작하신 </a:t>
            </a:r>
            <a:endParaRPr lang="en-US" altLang="ko-KR" sz="600" b="1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어르신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352438" y="4096499"/>
            <a:ext cx="1066681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ko-KR" altLang="en-US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손녀들과 컴퓨터 사용을 </a:t>
            </a:r>
            <a:endParaRPr lang="en-US" altLang="ko-KR" sz="600" b="1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즐기시는 어르신</a:t>
            </a:r>
            <a:endParaRPr lang="en-US" altLang="ko-KR" sz="600" b="1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577301" y="5522034"/>
            <a:ext cx="919790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ko-KR" altLang="en-US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경로당에서 </a:t>
            </a:r>
            <a:r>
              <a:rPr lang="ko-KR" altLang="en-US" sz="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타짜로</a:t>
            </a:r>
            <a:r>
              <a:rPr lang="ko-KR" altLang="en-US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en-US" altLang="ko-KR" sz="600" b="1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유명해진 어르신</a:t>
            </a:r>
            <a:endParaRPr lang="en-US" altLang="ko-KR" sz="600" b="1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402055" y="5522034"/>
            <a:ext cx="919790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ko-KR" altLang="en-US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온라인 맞고 레벨이 </a:t>
            </a:r>
            <a:endParaRPr lang="en-US" altLang="ko-KR" sz="600" b="1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높으신 어르신</a:t>
            </a:r>
          </a:p>
        </p:txBody>
      </p:sp>
      <p:sp>
        <p:nvSpPr>
          <p:cNvPr id="27" name="내용 개체 틀 2"/>
          <p:cNvSpPr txBox="1">
            <a:spLocks/>
          </p:cNvSpPr>
          <p:nvPr/>
        </p:nvSpPr>
        <p:spPr>
          <a:xfrm>
            <a:off x="1043982" y="384296"/>
            <a:ext cx="1493622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프로젝트 서비스 도출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102115" y="693742"/>
            <a:ext cx="1157368" cy="294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2325"/>
              </a:lnSpc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사용자 세분화</a:t>
            </a:r>
          </a:p>
        </p:txBody>
      </p:sp>
      <p:cxnSp>
        <p:nvCxnSpPr>
          <p:cNvPr id="30" name="직선 연결선 29"/>
          <p:cNvCxnSpPr/>
          <p:nvPr/>
        </p:nvCxnSpPr>
        <p:spPr>
          <a:xfrm>
            <a:off x="2454876" y="480220"/>
            <a:ext cx="721634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34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37</a:t>
            </a:fld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1371560" y="2638370"/>
            <a:ext cx="30952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옛날사진관3" pitchFamily="18" charset="-127"/>
                <a:ea typeface="a옛날사진관3" pitchFamily="18" charset="-127"/>
              </a:rPr>
              <a:t>[ </a:t>
            </a:r>
            <a:r>
              <a:rPr lang="ko-KR" alt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옛날사진관3" pitchFamily="18" charset="-127"/>
                <a:ea typeface="a옛날사진관3" pitchFamily="18" charset="-127"/>
              </a:rPr>
              <a:t>컨텐츠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옛날사진관3" pitchFamily="18" charset="-127"/>
                <a:ea typeface="a옛날사진관3" pitchFamily="18" charset="-127"/>
              </a:rPr>
              <a:t> 유목민족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옛날사진관3" pitchFamily="18" charset="-127"/>
                <a:ea typeface="a옛날사진관3" pitchFamily="18" charset="-127"/>
              </a:rPr>
              <a:t>]</a:t>
            </a:r>
            <a:endParaRPr lang="ko-KR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a옛날사진관3" pitchFamily="18" charset="-127"/>
              <a:ea typeface="a옛날사진관3" pitchFamily="18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1371560" y="4519024"/>
            <a:ext cx="23707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옛날사진관3" pitchFamily="18" charset="-127"/>
                <a:ea typeface="a옛날사진관3" pitchFamily="18" charset="-127"/>
              </a:rPr>
              <a:t>[ </a:t>
            </a:r>
            <a:r>
              <a:rPr lang="ko-KR" alt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옛날사진관3" pitchFamily="18" charset="-127"/>
                <a:ea typeface="a옛날사진관3" pitchFamily="18" charset="-127"/>
              </a:rPr>
              <a:t>웹버족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옛날사진관3" pitchFamily="18" charset="-127"/>
                <a:ea typeface="a옛날사진관3" pitchFamily="18" charset="-127"/>
              </a:rPr>
              <a:t>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옛날사진관3" pitchFamily="18" charset="-127"/>
                <a:ea typeface="a옛날사진관3" pitchFamily="18" charset="-127"/>
              </a:rPr>
              <a:t>]</a:t>
            </a:r>
            <a:endParaRPr lang="ko-KR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a옛날사진관3" pitchFamily="18" charset="-127"/>
              <a:ea typeface="a옛날사진관3" pitchFamily="18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371560" y="2011486"/>
            <a:ext cx="23707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옛날사진관3" pitchFamily="18" charset="-127"/>
                <a:ea typeface="a옛날사진관3" pitchFamily="18" charset="-127"/>
              </a:rPr>
              <a:t>[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옛날사진관3" pitchFamily="18" charset="-127"/>
                <a:ea typeface="a옛날사진관3" pitchFamily="18" charset="-127"/>
              </a:rPr>
              <a:t>맞고 예비 </a:t>
            </a:r>
            <a:r>
              <a:rPr lang="ko-KR" alt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옛날사진관3" pitchFamily="18" charset="-127"/>
                <a:ea typeface="a옛날사진관3" pitchFamily="18" charset="-127"/>
              </a:rPr>
              <a:t>교수족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옛날사진관3" pitchFamily="18" charset="-127"/>
                <a:ea typeface="a옛날사진관3" pitchFamily="18" charset="-127"/>
              </a:rPr>
              <a:t>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옛날사진관3" pitchFamily="18" charset="-127"/>
                <a:ea typeface="a옛날사진관3" pitchFamily="18" charset="-127"/>
              </a:rPr>
              <a:t>]</a:t>
            </a:r>
            <a:endParaRPr lang="ko-KR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a옛날사진관3" pitchFamily="18" charset="-127"/>
              <a:ea typeface="a옛날사진관3" pitchFamily="18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1371560" y="3892139"/>
            <a:ext cx="23707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옛날사진관3" pitchFamily="18" charset="-127"/>
                <a:ea typeface="a옛날사진관3" pitchFamily="18" charset="-127"/>
              </a:rPr>
              <a:t>[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옛날사진관3" pitchFamily="18" charset="-127"/>
                <a:ea typeface="a옛날사진관3" pitchFamily="18" charset="-127"/>
              </a:rPr>
              <a:t>맞고 </a:t>
            </a:r>
            <a:r>
              <a:rPr lang="ko-KR" alt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옛날사진관3" pitchFamily="18" charset="-127"/>
                <a:ea typeface="a옛날사진관3" pitchFamily="18" charset="-127"/>
              </a:rPr>
              <a:t>예비학생족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옛날사진관3" pitchFamily="18" charset="-127"/>
                <a:ea typeface="a옛날사진관3" pitchFamily="18" charset="-127"/>
              </a:rPr>
              <a:t>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옛날사진관3" pitchFamily="18" charset="-127"/>
                <a:ea typeface="a옛날사진관3" pitchFamily="18" charset="-127"/>
              </a:rPr>
              <a:t>]</a:t>
            </a:r>
            <a:endParaRPr lang="ko-KR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a옛날사진관3" pitchFamily="18" charset="-127"/>
              <a:ea typeface="a옛날사진관3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371560" y="5145907"/>
            <a:ext cx="23707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옛날사진관3" pitchFamily="18" charset="-127"/>
                <a:ea typeface="a옛날사진관3" pitchFamily="18" charset="-127"/>
              </a:rPr>
              <a:t>[ </a:t>
            </a:r>
            <a:r>
              <a:rPr lang="ko-KR" alt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옛날사진관3" pitchFamily="18" charset="-127"/>
                <a:ea typeface="a옛날사진관3" pitchFamily="18" charset="-127"/>
              </a:rPr>
              <a:t>독거노인족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옛날사진관3" pitchFamily="18" charset="-127"/>
                <a:ea typeface="a옛날사진관3" pitchFamily="18" charset="-127"/>
              </a:rPr>
              <a:t>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옛날사진관3" pitchFamily="18" charset="-127"/>
                <a:ea typeface="a옛날사진관3" pitchFamily="18" charset="-127"/>
              </a:rPr>
              <a:t>]</a:t>
            </a:r>
            <a:endParaRPr lang="ko-KR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a옛날사진관3" pitchFamily="18" charset="-127"/>
              <a:ea typeface="a옛날사진관3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1371560" y="3265255"/>
            <a:ext cx="23707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옛날사진관3" pitchFamily="18" charset="-127"/>
                <a:ea typeface="a옛날사진관3" pitchFamily="18" charset="-127"/>
              </a:rPr>
              <a:t>[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옛날사진관3" pitchFamily="18" charset="-127"/>
                <a:ea typeface="a옛날사진관3" pitchFamily="18" charset="-127"/>
              </a:rPr>
              <a:t>맞고 </a:t>
            </a:r>
            <a:r>
              <a:rPr lang="ko-KR" alt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옛날사진관3" pitchFamily="18" charset="-127"/>
                <a:ea typeface="a옛날사진관3" pitchFamily="18" charset="-127"/>
              </a:rPr>
              <a:t>만학도족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옛날사진관3" pitchFamily="18" charset="-127"/>
                <a:ea typeface="a옛날사진관3" pitchFamily="18" charset="-127"/>
              </a:rPr>
              <a:t>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옛날사진관3" pitchFamily="18" charset="-127"/>
                <a:ea typeface="a옛날사진관3" pitchFamily="18" charset="-127"/>
              </a:rPr>
              <a:t>]</a:t>
            </a:r>
            <a:endParaRPr lang="ko-KR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a옛날사진관3" pitchFamily="18" charset="-127"/>
              <a:ea typeface="a옛날사진관3" pitchFamily="18" charset="-127"/>
            </a:endParaRPr>
          </a:p>
        </p:txBody>
      </p:sp>
      <p:cxnSp>
        <p:nvCxnSpPr>
          <p:cNvPr id="33" name="직선 화살표 연결선 32"/>
          <p:cNvCxnSpPr/>
          <p:nvPr/>
        </p:nvCxnSpPr>
        <p:spPr>
          <a:xfrm flipV="1">
            <a:off x="2853838" y="2138442"/>
            <a:ext cx="2995603" cy="176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5952952" y="1920913"/>
            <a:ext cx="3417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a옛날사진관3" pitchFamily="18" charset="-127"/>
                <a:ea typeface="a옛날사진관3" pitchFamily="18" charset="-127"/>
              </a:rPr>
              <a:t>남에게 자랑하고 가르쳐줄 수 있게 도와준다</a:t>
            </a:r>
            <a:r>
              <a:rPr lang="en-US" altLang="ko-KR" sz="1200" dirty="0">
                <a:solidFill>
                  <a:srgbClr val="FF0000"/>
                </a:solidFill>
                <a:latin typeface="a옛날사진관3" pitchFamily="18" charset="-127"/>
                <a:ea typeface="a옛날사진관3" pitchFamily="18" charset="-127"/>
              </a:rPr>
              <a:t>.</a:t>
            </a:r>
          </a:p>
          <a:p>
            <a:r>
              <a:rPr lang="en-US" altLang="ko-KR" sz="1200" dirty="0">
                <a:solidFill>
                  <a:srgbClr val="FF0000"/>
                </a:solidFill>
                <a:latin typeface="a옛날사진관3" pitchFamily="18" charset="-127"/>
                <a:ea typeface="a옛날사진관3" pitchFamily="18" charset="-127"/>
              </a:rPr>
              <a:t>(</a:t>
            </a:r>
            <a:r>
              <a:rPr lang="ko-KR" altLang="en-US" sz="1200" dirty="0" err="1">
                <a:solidFill>
                  <a:srgbClr val="FF0000"/>
                </a:solidFill>
                <a:latin typeface="a옛날사진관3" pitchFamily="18" charset="-127"/>
                <a:ea typeface="a옛날사진관3" pitchFamily="18" charset="-127"/>
              </a:rPr>
              <a:t>티칭방송</a:t>
            </a:r>
            <a:r>
              <a:rPr lang="ko-KR" altLang="en-US" sz="1200" dirty="0">
                <a:solidFill>
                  <a:srgbClr val="FF0000"/>
                </a:solidFill>
                <a:latin typeface="a옛날사진관3" pitchFamily="18" charset="-127"/>
                <a:ea typeface="a옛날사진관3" pitchFamily="18" charset="-127"/>
              </a:rPr>
              <a:t> 서비스</a:t>
            </a:r>
            <a:r>
              <a:rPr lang="en-US" altLang="ko-KR" sz="1200" dirty="0">
                <a:solidFill>
                  <a:srgbClr val="FF0000"/>
                </a:solidFill>
                <a:latin typeface="a옛날사진관3" pitchFamily="18" charset="-127"/>
                <a:ea typeface="a옛날사진관3" pitchFamily="18" charset="-127"/>
              </a:rPr>
              <a:t>)</a:t>
            </a:r>
            <a:endParaRPr lang="ko-KR" altLang="en-US" sz="1200" dirty="0">
              <a:solidFill>
                <a:srgbClr val="FF0000"/>
              </a:solidFill>
              <a:latin typeface="a옛날사진관3" pitchFamily="18" charset="-127"/>
              <a:ea typeface="a옛날사진관3" pitchFamily="18" charset="-127"/>
            </a:endParaRPr>
          </a:p>
        </p:txBody>
      </p:sp>
      <p:cxnSp>
        <p:nvCxnSpPr>
          <p:cNvPr id="35" name="직선 화살표 연결선 34"/>
          <p:cNvCxnSpPr/>
          <p:nvPr/>
        </p:nvCxnSpPr>
        <p:spPr>
          <a:xfrm>
            <a:off x="2853838" y="2782253"/>
            <a:ext cx="2995603" cy="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/>
          <p:nvPr/>
        </p:nvCxnSpPr>
        <p:spPr>
          <a:xfrm>
            <a:off x="2675794" y="3398906"/>
            <a:ext cx="3173647" cy="620191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/>
          <p:cNvCxnSpPr/>
          <p:nvPr/>
        </p:nvCxnSpPr>
        <p:spPr>
          <a:xfrm>
            <a:off x="2853838" y="4011563"/>
            <a:ext cx="2995603" cy="1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/>
          <p:nvPr/>
        </p:nvCxnSpPr>
        <p:spPr>
          <a:xfrm flipV="1">
            <a:off x="2198287" y="4011562"/>
            <a:ext cx="3651152" cy="634418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/>
          <p:nvPr/>
        </p:nvCxnSpPr>
        <p:spPr>
          <a:xfrm>
            <a:off x="2556957" y="5283825"/>
            <a:ext cx="3292482" cy="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직사각형 39"/>
          <p:cNvSpPr/>
          <p:nvPr/>
        </p:nvSpPr>
        <p:spPr>
          <a:xfrm>
            <a:off x="5952952" y="2655297"/>
            <a:ext cx="34175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a옛날사진관3" pitchFamily="18" charset="-127"/>
                <a:ea typeface="a옛날사진관3" pitchFamily="18" charset="-127"/>
              </a:rPr>
              <a:t>색다른 경험을 할 수 있는 </a:t>
            </a:r>
            <a:r>
              <a:rPr lang="ko-KR" altLang="en-US" sz="1200" dirty="0" err="1">
                <a:solidFill>
                  <a:srgbClr val="FF0000"/>
                </a:solidFill>
                <a:latin typeface="a옛날사진관3" pitchFamily="18" charset="-127"/>
                <a:ea typeface="a옛날사진관3" pitchFamily="18" charset="-127"/>
              </a:rPr>
              <a:t>컨텐츠를</a:t>
            </a:r>
            <a:r>
              <a:rPr lang="ko-KR" altLang="en-US" sz="1200" dirty="0">
                <a:solidFill>
                  <a:srgbClr val="FF0000"/>
                </a:solidFill>
                <a:latin typeface="a옛날사진관3" pitchFamily="18" charset="-127"/>
                <a:ea typeface="a옛날사진관3" pitchFamily="18" charset="-127"/>
              </a:rPr>
              <a:t> 제공한다</a:t>
            </a:r>
            <a:r>
              <a:rPr lang="en-US" altLang="ko-KR" sz="1200" dirty="0">
                <a:solidFill>
                  <a:srgbClr val="FF0000"/>
                </a:solidFill>
                <a:latin typeface="a옛날사진관3" pitchFamily="18" charset="-127"/>
                <a:ea typeface="a옛날사진관3" pitchFamily="18" charset="-127"/>
              </a:rPr>
              <a:t>.</a:t>
            </a:r>
            <a:endParaRPr lang="ko-KR" altLang="en-US" sz="1200" dirty="0">
              <a:solidFill>
                <a:srgbClr val="FF0000"/>
              </a:solidFill>
              <a:latin typeface="a옛날사진관3" pitchFamily="18" charset="-127"/>
              <a:ea typeface="a옛날사진관3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5952953" y="3799806"/>
            <a:ext cx="2385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err="1">
                <a:solidFill>
                  <a:srgbClr val="FF0000"/>
                </a:solidFill>
                <a:latin typeface="a옛날사진관3" pitchFamily="18" charset="-127"/>
                <a:ea typeface="a옛날사진관3" pitchFamily="18" charset="-127"/>
              </a:rPr>
              <a:t>컴으로</a:t>
            </a:r>
            <a:r>
              <a:rPr lang="ko-KR" altLang="en-US" sz="1200" dirty="0">
                <a:solidFill>
                  <a:srgbClr val="FF0000"/>
                </a:solidFill>
                <a:latin typeface="a옛날사진관3" pitchFamily="18" charset="-127"/>
                <a:ea typeface="a옛날사진관3" pitchFamily="18" charset="-127"/>
              </a:rPr>
              <a:t> 방송</a:t>
            </a:r>
            <a:r>
              <a:rPr lang="en-US" altLang="ko-KR" sz="1200" dirty="0">
                <a:solidFill>
                  <a:srgbClr val="FF0000"/>
                </a:solidFill>
                <a:latin typeface="a옛날사진관3" pitchFamily="18" charset="-127"/>
                <a:ea typeface="a옛날사진관3" pitchFamily="18" charset="-127"/>
              </a:rPr>
              <a:t>/</a:t>
            </a:r>
            <a:r>
              <a:rPr lang="ko-KR" altLang="en-US" sz="1200" dirty="0">
                <a:solidFill>
                  <a:srgbClr val="FF0000"/>
                </a:solidFill>
                <a:latin typeface="a옛날사진관3" pitchFamily="18" charset="-127"/>
                <a:ea typeface="a옛날사진관3" pitchFamily="18" charset="-127"/>
              </a:rPr>
              <a:t>게임을 </a:t>
            </a:r>
            <a:r>
              <a:rPr lang="ko-KR" altLang="en-US" sz="1200" dirty="0" err="1">
                <a:solidFill>
                  <a:srgbClr val="FF0000"/>
                </a:solidFill>
                <a:latin typeface="a옛날사진관3" pitchFamily="18" charset="-127"/>
                <a:ea typeface="a옛날사진관3" pitchFamily="18" charset="-127"/>
              </a:rPr>
              <a:t>즐길며</a:t>
            </a:r>
            <a:r>
              <a:rPr lang="ko-KR" altLang="en-US" sz="1200" dirty="0">
                <a:solidFill>
                  <a:srgbClr val="FF0000"/>
                </a:solidFill>
                <a:latin typeface="a옛날사진관3" pitchFamily="18" charset="-127"/>
                <a:ea typeface="a옛날사진관3" pitchFamily="18" charset="-127"/>
              </a:rPr>
              <a:t> </a:t>
            </a:r>
            <a:endParaRPr lang="en-US" altLang="ko-KR" sz="1200" dirty="0">
              <a:solidFill>
                <a:srgbClr val="FF0000"/>
              </a:solidFill>
              <a:latin typeface="a옛날사진관3" pitchFamily="18" charset="-127"/>
              <a:ea typeface="a옛날사진관3" pitchFamily="18" charset="-127"/>
            </a:endParaRPr>
          </a:p>
          <a:p>
            <a:r>
              <a:rPr lang="ko-KR" altLang="en-US" sz="1200" dirty="0">
                <a:solidFill>
                  <a:srgbClr val="FF0000"/>
                </a:solidFill>
                <a:latin typeface="a옛날사진관3" pitchFamily="18" charset="-127"/>
                <a:ea typeface="a옛날사진관3" pitchFamily="18" charset="-127"/>
              </a:rPr>
              <a:t>맞고를 배울 수 있게 한다</a:t>
            </a:r>
            <a:r>
              <a:rPr lang="en-US" altLang="ko-KR" sz="1200" dirty="0">
                <a:solidFill>
                  <a:srgbClr val="FF0000"/>
                </a:solidFill>
                <a:latin typeface="a옛날사진관3" pitchFamily="18" charset="-127"/>
                <a:ea typeface="a옛날사진관3" pitchFamily="18" charset="-127"/>
              </a:rPr>
              <a:t>.</a:t>
            </a:r>
            <a:endParaRPr lang="ko-KR" altLang="en-US" sz="1200" dirty="0">
              <a:solidFill>
                <a:srgbClr val="FF0000"/>
              </a:solidFill>
              <a:latin typeface="a옛날사진관3" pitchFamily="18" charset="-127"/>
              <a:ea typeface="a옛날사진관3" pitchFamily="18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5952952" y="5064535"/>
            <a:ext cx="31170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a옛날사진관3" pitchFamily="18" charset="-127"/>
                <a:ea typeface="a옛날사진관3" pitchFamily="18" charset="-127"/>
              </a:rPr>
              <a:t>외로움을 달래기 위해 소통서비스를 제공한다</a:t>
            </a:r>
            <a:r>
              <a:rPr lang="en-US" altLang="ko-KR" sz="1200" dirty="0">
                <a:solidFill>
                  <a:srgbClr val="FF0000"/>
                </a:solidFill>
                <a:latin typeface="a옛날사진관3" pitchFamily="18" charset="-127"/>
                <a:ea typeface="a옛날사진관3" pitchFamily="18" charset="-127"/>
              </a:rPr>
              <a:t>. (</a:t>
            </a:r>
            <a:r>
              <a:rPr lang="ko-KR" altLang="en-US" sz="1200" dirty="0">
                <a:solidFill>
                  <a:srgbClr val="FF0000"/>
                </a:solidFill>
                <a:latin typeface="a옛날사진관3" pitchFamily="18" charset="-127"/>
                <a:ea typeface="a옛날사진관3" pitchFamily="18" charset="-127"/>
              </a:rPr>
              <a:t>화상</a:t>
            </a:r>
            <a:r>
              <a:rPr lang="en-US" altLang="ko-KR" sz="1200" dirty="0">
                <a:solidFill>
                  <a:srgbClr val="FF0000"/>
                </a:solidFill>
                <a:latin typeface="a옛날사진관3" pitchFamily="18" charset="-127"/>
                <a:ea typeface="a옛날사진관3" pitchFamily="18" charset="-127"/>
              </a:rPr>
              <a:t>/</a:t>
            </a:r>
            <a:r>
              <a:rPr lang="ko-KR" altLang="en-US" sz="1200" dirty="0">
                <a:solidFill>
                  <a:srgbClr val="FF0000"/>
                </a:solidFill>
                <a:latin typeface="a옛날사진관3" pitchFamily="18" charset="-127"/>
                <a:ea typeface="a옛날사진관3" pitchFamily="18" charset="-127"/>
              </a:rPr>
              <a:t>음성 채팅</a:t>
            </a:r>
            <a:r>
              <a:rPr lang="en-US" altLang="ko-KR" sz="1200" dirty="0">
                <a:solidFill>
                  <a:srgbClr val="FF0000"/>
                </a:solidFill>
                <a:latin typeface="a옛날사진관3" pitchFamily="18" charset="-127"/>
                <a:ea typeface="a옛날사진관3" pitchFamily="18" charset="-127"/>
              </a:rPr>
              <a:t>)</a:t>
            </a:r>
            <a:endParaRPr lang="ko-KR" altLang="en-US" sz="1200" dirty="0">
              <a:solidFill>
                <a:srgbClr val="FF0000"/>
              </a:solidFill>
              <a:latin typeface="a옛날사진관3" pitchFamily="18" charset="-127"/>
              <a:ea typeface="a옛날사진관3" pitchFamily="18" charset="-127"/>
            </a:endParaRPr>
          </a:p>
        </p:txBody>
      </p:sp>
      <p:sp>
        <p:nvSpPr>
          <p:cNvPr id="22" name="내용 개체 틀 2"/>
          <p:cNvSpPr txBox="1">
            <a:spLocks/>
          </p:cNvSpPr>
          <p:nvPr/>
        </p:nvSpPr>
        <p:spPr>
          <a:xfrm>
            <a:off x="1043982" y="384296"/>
            <a:ext cx="1493622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프로젝트 서비스 도출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1102115" y="693742"/>
            <a:ext cx="1157368" cy="294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2325"/>
              </a:lnSpc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사용자 세분화</a:t>
            </a:r>
          </a:p>
        </p:txBody>
      </p:sp>
      <p:cxnSp>
        <p:nvCxnSpPr>
          <p:cNvPr id="25" name="직선 연결선 24"/>
          <p:cNvCxnSpPr/>
          <p:nvPr/>
        </p:nvCxnSpPr>
        <p:spPr>
          <a:xfrm>
            <a:off x="2454876" y="480220"/>
            <a:ext cx="721634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19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38</a:t>
            </a:fld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4450495" y="1760943"/>
            <a:ext cx="1164920" cy="116492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서비스</a:t>
            </a:r>
          </a:p>
        </p:txBody>
      </p:sp>
      <p:sp>
        <p:nvSpPr>
          <p:cNvPr id="25" name="타원 24"/>
          <p:cNvSpPr/>
          <p:nvPr/>
        </p:nvSpPr>
        <p:spPr>
          <a:xfrm>
            <a:off x="6817914" y="4175335"/>
            <a:ext cx="1164920" cy="1164920"/>
          </a:xfrm>
          <a:prstGeom prst="ellipse">
            <a:avLst/>
          </a:prstGeom>
          <a:solidFill>
            <a:srgbClr val="579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학생</a:t>
            </a:r>
            <a:endParaRPr lang="ko-KR" altLang="en-US" sz="1350" dirty="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2198735" y="4175335"/>
            <a:ext cx="1164920" cy="1164920"/>
          </a:xfrm>
          <a:prstGeom prst="ellipse">
            <a:avLst/>
          </a:prstGeom>
          <a:solidFill>
            <a:srgbClr val="F5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교수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47133" y="4974651"/>
            <a:ext cx="8595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교수평가</a:t>
            </a:r>
            <a:r>
              <a:rPr lang="en-US" altLang="ko-KR" sz="9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9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촌지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51222" y="4360848"/>
            <a:ext cx="15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r>
              <a:rPr lang="ko-KR" altLang="en-US" sz="9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 다수 맞고</a:t>
            </a:r>
            <a:r>
              <a:rPr lang="en-US" altLang="ko-KR" sz="9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9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티칭</a:t>
            </a:r>
            <a:endParaRPr lang="en-US" altLang="ko-KR" sz="9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9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온라인 맞고 게임에서 </a:t>
            </a:r>
            <a:r>
              <a:rPr lang="en-US" altLang="ko-KR" sz="9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1:1 </a:t>
            </a:r>
            <a:r>
              <a:rPr lang="ko-KR" altLang="en-US" sz="9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훈수</a:t>
            </a:r>
          </a:p>
        </p:txBody>
      </p:sp>
      <p:sp>
        <p:nvSpPr>
          <p:cNvPr id="29" name="TextBox 28"/>
          <p:cNvSpPr txBox="1"/>
          <p:nvPr/>
        </p:nvSpPr>
        <p:spPr>
          <a:xfrm rot="2596939">
            <a:off x="5638939" y="2981465"/>
            <a:ext cx="170591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단계별 맞고 강의 </a:t>
            </a:r>
            <a:r>
              <a:rPr lang="ko-KR" altLang="en-US" sz="9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콘텐츠</a:t>
            </a:r>
            <a:endParaRPr lang="en-US" altLang="ko-KR" sz="9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9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온라인 맞고 게임</a:t>
            </a:r>
            <a:endParaRPr lang="en-US" altLang="ko-KR" sz="9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9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맞고 대학 학년 부여</a:t>
            </a:r>
            <a:r>
              <a:rPr lang="en-US" altLang="ko-KR" sz="9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9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졸업</a:t>
            </a:r>
            <a:r>
              <a:rPr lang="en-US" altLang="ko-KR" sz="9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/</a:t>
            </a:r>
            <a:r>
              <a:rPr lang="ko-KR" altLang="en-US" sz="9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수료증</a:t>
            </a:r>
          </a:p>
        </p:txBody>
      </p:sp>
      <p:sp>
        <p:nvSpPr>
          <p:cNvPr id="30" name="TextBox 29"/>
          <p:cNvSpPr txBox="1"/>
          <p:nvPr/>
        </p:nvSpPr>
        <p:spPr>
          <a:xfrm rot="19033441">
            <a:off x="2963481" y="303532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쉬운 방송 시스템</a:t>
            </a:r>
            <a:endParaRPr lang="en-US" altLang="ko-KR" sz="9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9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강의 가이드</a:t>
            </a:r>
          </a:p>
        </p:txBody>
      </p:sp>
      <p:sp>
        <p:nvSpPr>
          <p:cNvPr id="31" name="TextBox 30"/>
          <p:cNvSpPr txBox="1"/>
          <p:nvPr/>
        </p:nvSpPr>
        <p:spPr>
          <a:xfrm rot="19033441">
            <a:off x="3436642" y="3436591"/>
            <a:ext cx="954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맞고 강의 </a:t>
            </a:r>
            <a:r>
              <a:rPr lang="ko-KR" altLang="en-US" sz="9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콘텐츠</a:t>
            </a:r>
            <a:endParaRPr lang="ko-KR" altLang="en-US" sz="9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2" name="아래쪽 화살표 31"/>
          <p:cNvSpPr/>
          <p:nvPr/>
        </p:nvSpPr>
        <p:spPr>
          <a:xfrm rot="18795351">
            <a:off x="6216345" y="2505506"/>
            <a:ext cx="192266" cy="1952600"/>
          </a:xfrm>
          <a:prstGeom prst="downArrow">
            <a:avLst/>
          </a:prstGeom>
          <a:solidFill>
            <a:srgbClr val="404040"/>
          </a:solidFill>
          <a:ln w="254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3" name="아래쪽 화살표 32"/>
          <p:cNvSpPr/>
          <p:nvPr/>
        </p:nvSpPr>
        <p:spPr>
          <a:xfrm rot="2828862">
            <a:off x="3532999" y="2387045"/>
            <a:ext cx="192266" cy="1952600"/>
          </a:xfrm>
          <a:prstGeom prst="downArrow">
            <a:avLst/>
          </a:prstGeom>
          <a:solidFill>
            <a:srgbClr val="404040"/>
          </a:solidFill>
          <a:ln w="254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4" name="아래쪽 화살표 33"/>
          <p:cNvSpPr/>
          <p:nvPr/>
        </p:nvSpPr>
        <p:spPr>
          <a:xfrm rot="13638584">
            <a:off x="3689095" y="2460538"/>
            <a:ext cx="192266" cy="1952600"/>
          </a:xfrm>
          <a:prstGeom prst="downArrow">
            <a:avLst/>
          </a:prstGeom>
          <a:solidFill>
            <a:srgbClr val="F57979"/>
          </a:solidFill>
          <a:ln w="254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5" name="아래쪽 화살표 34"/>
          <p:cNvSpPr/>
          <p:nvPr/>
        </p:nvSpPr>
        <p:spPr>
          <a:xfrm rot="5400000">
            <a:off x="4988687" y="3356153"/>
            <a:ext cx="192266" cy="3118981"/>
          </a:xfrm>
          <a:prstGeom prst="downArrow">
            <a:avLst/>
          </a:prstGeom>
          <a:solidFill>
            <a:srgbClr val="579CDB"/>
          </a:solidFill>
          <a:ln w="254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6" name="아래쪽 화살표 35"/>
          <p:cNvSpPr/>
          <p:nvPr/>
        </p:nvSpPr>
        <p:spPr>
          <a:xfrm rot="16209722">
            <a:off x="5024666" y="3195471"/>
            <a:ext cx="192266" cy="3118862"/>
          </a:xfrm>
          <a:prstGeom prst="downArrow">
            <a:avLst/>
          </a:prstGeom>
          <a:solidFill>
            <a:srgbClr val="F57979"/>
          </a:solidFill>
          <a:ln w="254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7" name="내용 개체 틀 2"/>
          <p:cNvSpPr txBox="1">
            <a:spLocks/>
          </p:cNvSpPr>
          <p:nvPr/>
        </p:nvSpPr>
        <p:spPr>
          <a:xfrm>
            <a:off x="1043982" y="384296"/>
            <a:ext cx="1493622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프로젝트 서비스 도출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1102116" y="693742"/>
            <a:ext cx="1522853" cy="294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2325"/>
              </a:lnSpc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프로젝트 프로세스</a:t>
            </a:r>
          </a:p>
        </p:txBody>
      </p:sp>
      <p:cxnSp>
        <p:nvCxnSpPr>
          <p:cNvPr id="19" name="직선 연결선 18"/>
          <p:cNvCxnSpPr/>
          <p:nvPr/>
        </p:nvCxnSpPr>
        <p:spPr>
          <a:xfrm>
            <a:off x="2454876" y="480220"/>
            <a:ext cx="721634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60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56" t="13043" r="5409" b="482"/>
          <a:stretch/>
        </p:blipFill>
        <p:spPr>
          <a:xfrm>
            <a:off x="2898731" y="1871860"/>
            <a:ext cx="1297312" cy="1681619"/>
          </a:xfrm>
          <a:prstGeom prst="rect">
            <a:avLst/>
          </a:prstGeom>
        </p:spPr>
      </p:pic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39</a:t>
            </a:fld>
            <a:endParaRPr lang="ko-KR" altLang="en-US"/>
          </a:p>
        </p:txBody>
      </p:sp>
      <p:sp>
        <p:nvSpPr>
          <p:cNvPr id="44" name="타원 43"/>
          <p:cNvSpPr/>
          <p:nvPr/>
        </p:nvSpPr>
        <p:spPr>
          <a:xfrm>
            <a:off x="7275047" y="3704875"/>
            <a:ext cx="972935" cy="97293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5" name="타원 44"/>
          <p:cNvSpPr/>
          <p:nvPr/>
        </p:nvSpPr>
        <p:spPr>
          <a:xfrm>
            <a:off x="2117915" y="3704875"/>
            <a:ext cx="972935" cy="97293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6" name="TextBox 45"/>
          <p:cNvSpPr txBox="1"/>
          <p:nvPr/>
        </p:nvSpPr>
        <p:spPr bwMode="auto">
          <a:xfrm>
            <a:off x="4360552" y="1842861"/>
            <a:ext cx="682302" cy="25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500" tIns="35100" rIns="67500" bIns="35100" rtlCol="0">
            <a:spAutoFit/>
          </a:bodyPr>
          <a:lstStyle/>
          <a:p>
            <a:pPr lvl="0" algn="just"/>
            <a:r>
              <a:rPr lang="ko-KR" altLang="en-US" sz="1200" b="1" dirty="0" err="1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할아귀</a:t>
            </a:r>
            <a:endParaRPr lang="ko-KR" altLang="en-US" sz="525" b="1" dirty="0">
              <a:solidFill>
                <a:srgbClr val="00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3" name="TextBox 52"/>
          <p:cNvSpPr txBox="1"/>
          <p:nvPr/>
        </p:nvSpPr>
        <p:spPr bwMode="auto">
          <a:xfrm>
            <a:off x="5172818" y="1861290"/>
            <a:ext cx="1428814" cy="68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500" tIns="35100" rIns="67500" bIns="35100" rtlCol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ko-KR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나이 </a:t>
            </a:r>
            <a:r>
              <a:rPr lang="en-US" altLang="ko-KR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67</a:t>
            </a:r>
            <a:r>
              <a:rPr lang="ko-KR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세</a:t>
            </a:r>
            <a:endParaRPr lang="en-US" altLang="ko-KR" sz="825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0" algn="just">
              <a:lnSpc>
                <a:spcPct val="120000"/>
              </a:lnSpc>
            </a:pPr>
            <a:r>
              <a:rPr lang="ko-KR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성별 </a:t>
            </a:r>
            <a:r>
              <a:rPr lang="en-US" altLang="ko-KR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남성</a:t>
            </a:r>
            <a:endParaRPr lang="en-US" altLang="ko-KR" sz="825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0" algn="just">
              <a:lnSpc>
                <a:spcPct val="120000"/>
              </a:lnSpc>
            </a:pPr>
            <a:r>
              <a:rPr lang="ko-KR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취미 </a:t>
            </a:r>
            <a:r>
              <a:rPr lang="en-US" altLang="ko-KR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자랑하기</a:t>
            </a:r>
            <a:endParaRPr lang="en-US" altLang="ko-KR" sz="825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0" algn="just">
              <a:lnSpc>
                <a:spcPct val="120000"/>
              </a:lnSpc>
            </a:pPr>
            <a:r>
              <a:rPr lang="ko-KR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특기 </a:t>
            </a:r>
            <a:r>
              <a:rPr lang="en-US" altLang="ko-KR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맞고</a:t>
            </a:r>
            <a:r>
              <a:rPr lang="en-US" altLang="ko-KR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/</a:t>
            </a:r>
            <a:r>
              <a:rPr lang="ko-KR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고스톱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263261" y="4054240"/>
            <a:ext cx="74411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solidFill>
                  <a:srgbClr val="C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Needs</a:t>
            </a:r>
            <a:endParaRPr lang="ko-KR" altLang="en-US" sz="1500" dirty="0">
              <a:solidFill>
                <a:srgbClr val="C0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486650" y="4054240"/>
            <a:ext cx="59182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Goal</a:t>
            </a:r>
            <a:endParaRPr lang="ko-KR" altLang="en-US" sz="15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60" name="직선 화살표 연결선 59"/>
          <p:cNvCxnSpPr/>
          <p:nvPr/>
        </p:nvCxnSpPr>
        <p:spPr>
          <a:xfrm>
            <a:off x="3245931" y="4191341"/>
            <a:ext cx="3863663" cy="0"/>
          </a:xfrm>
          <a:prstGeom prst="straightConnector1">
            <a:avLst/>
          </a:prstGeom>
          <a:ln w="28575">
            <a:solidFill>
              <a:srgbClr val="C00000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003123" y="4827849"/>
            <a:ext cx="21503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맞고 실력을 더 많은 사람들에게 </a:t>
            </a:r>
            <a:endParaRPr lang="en-US" altLang="ko-KR" sz="10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자랑하고 싶다</a:t>
            </a:r>
            <a:r>
              <a:rPr lang="en-US" altLang="ko-KR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lang="ko-KR" altLang="en-US" sz="10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054845" y="4774708"/>
            <a:ext cx="32074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5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맞고 실력을 더 많은 사람들에게 </a:t>
            </a:r>
            <a:endParaRPr lang="en-US" altLang="ko-KR" sz="105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r"/>
            <a:r>
              <a:rPr lang="ko-KR" altLang="en-US" sz="105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자랑할 수 있도록 개인방송 </a:t>
            </a:r>
            <a:r>
              <a:rPr lang="ko-KR" altLang="en-US" sz="1050" b="1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컨텐츠를</a:t>
            </a:r>
            <a:r>
              <a:rPr lang="ko-KR" altLang="en-US" sz="105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제공한다</a:t>
            </a:r>
            <a:r>
              <a:rPr lang="en-US" altLang="ko-KR" sz="105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lang="ko-KR" altLang="en-US" sz="105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3" name="TextBox 62"/>
          <p:cNvSpPr txBox="1"/>
          <p:nvPr/>
        </p:nvSpPr>
        <p:spPr bwMode="auto">
          <a:xfrm>
            <a:off x="4430368" y="2924719"/>
            <a:ext cx="2612794" cy="652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500" tIns="35100" rIns="67500" bIns="35100" rtlCol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ko-KR" alt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맞고와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 고스톱을 </a:t>
            </a:r>
            <a:r>
              <a:rPr lang="ko-KR" alt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잘치는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 것은 물론이고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,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잘생겨서 주변 할머니들에게 인기가 많아요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.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맞고 실력을 더 많은 사람에게 자랑해서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,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더 많은 팬들이 생겼으면 좋겠어요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. </a:t>
            </a:r>
            <a:endParaRPr lang="ko-KR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65" name="TextBox 64"/>
          <p:cNvSpPr txBox="1"/>
          <p:nvPr/>
        </p:nvSpPr>
        <p:spPr bwMode="auto">
          <a:xfrm>
            <a:off x="6962046" y="2419195"/>
            <a:ext cx="762778" cy="173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500" tIns="35100" rIns="67500" bIns="35100" rtlCol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altLang="ko-KR" sz="9000" dirty="0">
                <a:solidFill>
                  <a:schemeClr val="bg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</a:t>
            </a:r>
            <a:endParaRPr lang="ko-KR" altLang="en-US" sz="9000" dirty="0">
              <a:solidFill>
                <a:schemeClr val="bg1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011622" y="2615894"/>
            <a:ext cx="69281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0" dirty="0">
                <a:solidFill>
                  <a:schemeClr val="bg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“</a:t>
            </a:r>
            <a:endParaRPr lang="ko-KR" altLang="en-US" sz="9000" dirty="0">
              <a:solidFill>
                <a:schemeClr val="bg1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내용 개체 틀 2"/>
          <p:cNvSpPr txBox="1">
            <a:spLocks/>
          </p:cNvSpPr>
          <p:nvPr/>
        </p:nvSpPr>
        <p:spPr>
          <a:xfrm>
            <a:off x="1043982" y="384296"/>
            <a:ext cx="1493622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프로젝트 서비스 도출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102115" y="693742"/>
            <a:ext cx="1157368" cy="294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2325"/>
              </a:lnSpc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페르소나 분석</a:t>
            </a:r>
          </a:p>
        </p:txBody>
      </p:sp>
      <p:cxnSp>
        <p:nvCxnSpPr>
          <p:cNvPr id="20" name="직선 연결선 19"/>
          <p:cNvCxnSpPr/>
          <p:nvPr/>
        </p:nvCxnSpPr>
        <p:spPr>
          <a:xfrm>
            <a:off x="2454876" y="480220"/>
            <a:ext cx="721634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45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4</a:t>
            </a:fld>
            <a:endParaRPr lang="ko-KR" altLang="en-US"/>
          </a:p>
        </p:txBody>
      </p:sp>
      <p:grpSp>
        <p:nvGrpSpPr>
          <p:cNvPr id="25" name="그룹 24"/>
          <p:cNvGrpSpPr/>
          <p:nvPr/>
        </p:nvGrpSpPr>
        <p:grpSpPr>
          <a:xfrm>
            <a:off x="2645661" y="1491962"/>
            <a:ext cx="4877975" cy="3196456"/>
            <a:chOff x="2972249" y="846282"/>
            <a:chExt cx="6503967" cy="4261941"/>
          </a:xfrm>
        </p:grpSpPr>
        <p:pic>
          <p:nvPicPr>
            <p:cNvPr id="26" name="Picture 2" descr="C:\Users\candy\Desktop\Screenshot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130"/>
            <a:stretch/>
          </p:blipFill>
          <p:spPr bwMode="auto">
            <a:xfrm>
              <a:off x="3502624" y="1149352"/>
              <a:ext cx="4032393" cy="2280534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자유형 26"/>
            <p:cNvSpPr/>
            <p:nvPr/>
          </p:nvSpPr>
          <p:spPr>
            <a:xfrm>
              <a:off x="5645569" y="2224404"/>
              <a:ext cx="2355990" cy="1591293"/>
            </a:xfrm>
            <a:custGeom>
              <a:avLst/>
              <a:gdLst>
                <a:gd name="connsiteX0" fmla="*/ 1950501 w 2306760"/>
                <a:gd name="connsiteY0" fmla="*/ 0 h 1591293"/>
                <a:gd name="connsiteX1" fmla="*/ 1950501 w 2306760"/>
                <a:gd name="connsiteY1" fmla="*/ 0 h 1591293"/>
                <a:gd name="connsiteX2" fmla="*/ 1772371 w 2306760"/>
                <a:gd name="connsiteY2" fmla="*/ 237506 h 1591293"/>
                <a:gd name="connsiteX3" fmla="*/ 1748620 w 2306760"/>
                <a:gd name="connsiteY3" fmla="*/ 273132 h 1591293"/>
                <a:gd name="connsiteX4" fmla="*/ 1677368 w 2306760"/>
                <a:gd name="connsiteY4" fmla="*/ 332509 h 1591293"/>
                <a:gd name="connsiteX5" fmla="*/ 1641742 w 2306760"/>
                <a:gd name="connsiteY5" fmla="*/ 368135 h 1591293"/>
                <a:gd name="connsiteX6" fmla="*/ 1570490 w 2306760"/>
                <a:gd name="connsiteY6" fmla="*/ 415636 h 1591293"/>
                <a:gd name="connsiteX7" fmla="*/ 1487363 w 2306760"/>
                <a:gd name="connsiteY7" fmla="*/ 463137 h 1591293"/>
                <a:gd name="connsiteX8" fmla="*/ 1404236 w 2306760"/>
                <a:gd name="connsiteY8" fmla="*/ 510639 h 1591293"/>
                <a:gd name="connsiteX9" fmla="*/ 1332984 w 2306760"/>
                <a:gd name="connsiteY9" fmla="*/ 558140 h 1591293"/>
                <a:gd name="connsiteX10" fmla="*/ 1226106 w 2306760"/>
                <a:gd name="connsiteY10" fmla="*/ 629392 h 1591293"/>
                <a:gd name="connsiteX11" fmla="*/ 1190480 w 2306760"/>
                <a:gd name="connsiteY11" fmla="*/ 653142 h 1591293"/>
                <a:gd name="connsiteX12" fmla="*/ 1154854 w 2306760"/>
                <a:gd name="connsiteY12" fmla="*/ 676893 h 1591293"/>
                <a:gd name="connsiteX13" fmla="*/ 1083602 w 2306760"/>
                <a:gd name="connsiteY13" fmla="*/ 700644 h 1591293"/>
                <a:gd name="connsiteX14" fmla="*/ 1000475 w 2306760"/>
                <a:gd name="connsiteY14" fmla="*/ 760020 h 1591293"/>
                <a:gd name="connsiteX15" fmla="*/ 964849 w 2306760"/>
                <a:gd name="connsiteY15" fmla="*/ 771896 h 1591293"/>
                <a:gd name="connsiteX16" fmla="*/ 857971 w 2306760"/>
                <a:gd name="connsiteY16" fmla="*/ 831272 h 1591293"/>
                <a:gd name="connsiteX17" fmla="*/ 786719 w 2306760"/>
                <a:gd name="connsiteY17" fmla="*/ 866898 h 1591293"/>
                <a:gd name="connsiteX18" fmla="*/ 751093 w 2306760"/>
                <a:gd name="connsiteY18" fmla="*/ 890649 h 1591293"/>
                <a:gd name="connsiteX19" fmla="*/ 667966 w 2306760"/>
                <a:gd name="connsiteY19" fmla="*/ 914400 h 1591293"/>
                <a:gd name="connsiteX20" fmla="*/ 596714 w 2306760"/>
                <a:gd name="connsiteY20" fmla="*/ 961901 h 1591293"/>
                <a:gd name="connsiteX21" fmla="*/ 561088 w 2306760"/>
                <a:gd name="connsiteY21" fmla="*/ 985652 h 1591293"/>
                <a:gd name="connsiteX22" fmla="*/ 489836 w 2306760"/>
                <a:gd name="connsiteY22" fmla="*/ 1009402 h 1591293"/>
                <a:gd name="connsiteX23" fmla="*/ 418584 w 2306760"/>
                <a:gd name="connsiteY23" fmla="*/ 1045028 h 1591293"/>
                <a:gd name="connsiteX24" fmla="*/ 347332 w 2306760"/>
                <a:gd name="connsiteY24" fmla="*/ 1080654 h 1591293"/>
                <a:gd name="connsiteX25" fmla="*/ 311706 w 2306760"/>
                <a:gd name="connsiteY25" fmla="*/ 1104405 h 1591293"/>
                <a:gd name="connsiteX26" fmla="*/ 252329 w 2306760"/>
                <a:gd name="connsiteY26" fmla="*/ 1116280 h 1591293"/>
                <a:gd name="connsiteX27" fmla="*/ 216703 w 2306760"/>
                <a:gd name="connsiteY27" fmla="*/ 1128155 h 1591293"/>
                <a:gd name="connsiteX28" fmla="*/ 109825 w 2306760"/>
                <a:gd name="connsiteY28" fmla="*/ 1175657 h 1591293"/>
                <a:gd name="connsiteX29" fmla="*/ 74199 w 2306760"/>
                <a:gd name="connsiteY29" fmla="*/ 1187532 h 1591293"/>
                <a:gd name="connsiteX30" fmla="*/ 38573 w 2306760"/>
                <a:gd name="connsiteY30" fmla="*/ 1211283 h 1591293"/>
                <a:gd name="connsiteX31" fmla="*/ 2947 w 2306760"/>
                <a:gd name="connsiteY31" fmla="*/ 1223158 h 1591293"/>
                <a:gd name="connsiteX32" fmla="*/ 14823 w 2306760"/>
                <a:gd name="connsiteY32" fmla="*/ 1353787 h 1591293"/>
                <a:gd name="connsiteX33" fmla="*/ 97950 w 2306760"/>
                <a:gd name="connsiteY33" fmla="*/ 1448789 h 1591293"/>
                <a:gd name="connsiteX34" fmla="*/ 228579 w 2306760"/>
                <a:gd name="connsiteY34" fmla="*/ 1508166 h 1591293"/>
                <a:gd name="connsiteX35" fmla="*/ 276080 w 2306760"/>
                <a:gd name="connsiteY35" fmla="*/ 1520041 h 1591293"/>
                <a:gd name="connsiteX36" fmla="*/ 382958 w 2306760"/>
                <a:gd name="connsiteY36" fmla="*/ 1555667 h 1591293"/>
                <a:gd name="connsiteX37" fmla="*/ 537337 w 2306760"/>
                <a:gd name="connsiteY37" fmla="*/ 1591293 h 1591293"/>
                <a:gd name="connsiteX38" fmla="*/ 834220 w 2306760"/>
                <a:gd name="connsiteY38" fmla="*/ 1579418 h 1591293"/>
                <a:gd name="connsiteX39" fmla="*/ 1000475 w 2306760"/>
                <a:gd name="connsiteY39" fmla="*/ 1555667 h 1591293"/>
                <a:gd name="connsiteX40" fmla="*/ 1190480 w 2306760"/>
                <a:gd name="connsiteY40" fmla="*/ 1531917 h 1591293"/>
                <a:gd name="connsiteX41" fmla="*/ 1261732 w 2306760"/>
                <a:gd name="connsiteY41" fmla="*/ 1508166 h 1591293"/>
                <a:gd name="connsiteX42" fmla="*/ 1297358 w 2306760"/>
                <a:gd name="connsiteY42" fmla="*/ 1496291 h 1591293"/>
                <a:gd name="connsiteX43" fmla="*/ 1404236 w 2306760"/>
                <a:gd name="connsiteY43" fmla="*/ 1472540 h 1591293"/>
                <a:gd name="connsiteX44" fmla="*/ 1439862 w 2306760"/>
                <a:gd name="connsiteY44" fmla="*/ 1460665 h 1591293"/>
                <a:gd name="connsiteX45" fmla="*/ 1534864 w 2306760"/>
                <a:gd name="connsiteY45" fmla="*/ 1436914 h 1591293"/>
                <a:gd name="connsiteX46" fmla="*/ 1570490 w 2306760"/>
                <a:gd name="connsiteY46" fmla="*/ 1425039 h 1591293"/>
                <a:gd name="connsiteX47" fmla="*/ 1641742 w 2306760"/>
                <a:gd name="connsiteY47" fmla="*/ 1413163 h 1591293"/>
                <a:gd name="connsiteX48" fmla="*/ 1796121 w 2306760"/>
                <a:gd name="connsiteY48" fmla="*/ 1389413 h 1591293"/>
                <a:gd name="connsiteX49" fmla="*/ 1867373 w 2306760"/>
                <a:gd name="connsiteY49" fmla="*/ 1365662 h 1591293"/>
                <a:gd name="connsiteX50" fmla="*/ 2033628 w 2306760"/>
                <a:gd name="connsiteY50" fmla="*/ 1341911 h 1591293"/>
                <a:gd name="connsiteX51" fmla="*/ 2104880 w 2306760"/>
                <a:gd name="connsiteY51" fmla="*/ 1318161 h 1591293"/>
                <a:gd name="connsiteX52" fmla="*/ 2211758 w 2306760"/>
                <a:gd name="connsiteY52" fmla="*/ 1235033 h 1591293"/>
                <a:gd name="connsiteX53" fmla="*/ 2259259 w 2306760"/>
                <a:gd name="connsiteY53" fmla="*/ 1163781 h 1591293"/>
                <a:gd name="connsiteX54" fmla="*/ 2283010 w 2306760"/>
                <a:gd name="connsiteY54" fmla="*/ 961901 h 1591293"/>
                <a:gd name="connsiteX55" fmla="*/ 2306760 w 2306760"/>
                <a:gd name="connsiteY55" fmla="*/ 724394 h 1591293"/>
                <a:gd name="connsiteX56" fmla="*/ 2294885 w 2306760"/>
                <a:gd name="connsiteY56" fmla="*/ 308758 h 1591293"/>
                <a:gd name="connsiteX57" fmla="*/ 2271134 w 2306760"/>
                <a:gd name="connsiteY57" fmla="*/ 273132 h 1591293"/>
                <a:gd name="connsiteX58" fmla="*/ 2259259 w 2306760"/>
                <a:gd name="connsiteY58" fmla="*/ 237506 h 1591293"/>
                <a:gd name="connsiteX59" fmla="*/ 2176132 w 2306760"/>
                <a:gd name="connsiteY59" fmla="*/ 130628 h 1591293"/>
                <a:gd name="connsiteX60" fmla="*/ 2152381 w 2306760"/>
                <a:gd name="connsiteY60" fmla="*/ 95002 h 1591293"/>
                <a:gd name="connsiteX61" fmla="*/ 2081129 w 2306760"/>
                <a:gd name="connsiteY61" fmla="*/ 47501 h 1591293"/>
                <a:gd name="connsiteX62" fmla="*/ 2045503 w 2306760"/>
                <a:gd name="connsiteY62" fmla="*/ 23750 h 1591293"/>
                <a:gd name="connsiteX63" fmla="*/ 1950501 w 2306760"/>
                <a:gd name="connsiteY63" fmla="*/ 0 h 1591293"/>
                <a:gd name="connsiteX0" fmla="*/ 1950501 w 2306760"/>
                <a:gd name="connsiteY0" fmla="*/ 0 h 1591293"/>
                <a:gd name="connsiteX1" fmla="*/ 1950501 w 2306760"/>
                <a:gd name="connsiteY1" fmla="*/ 0 h 1591293"/>
                <a:gd name="connsiteX2" fmla="*/ 1772371 w 2306760"/>
                <a:gd name="connsiteY2" fmla="*/ 237506 h 1591293"/>
                <a:gd name="connsiteX3" fmla="*/ 1748620 w 2306760"/>
                <a:gd name="connsiteY3" fmla="*/ 273132 h 1591293"/>
                <a:gd name="connsiteX4" fmla="*/ 1677368 w 2306760"/>
                <a:gd name="connsiteY4" fmla="*/ 332509 h 1591293"/>
                <a:gd name="connsiteX5" fmla="*/ 1641742 w 2306760"/>
                <a:gd name="connsiteY5" fmla="*/ 368135 h 1591293"/>
                <a:gd name="connsiteX6" fmla="*/ 1570490 w 2306760"/>
                <a:gd name="connsiteY6" fmla="*/ 415636 h 1591293"/>
                <a:gd name="connsiteX7" fmla="*/ 1487363 w 2306760"/>
                <a:gd name="connsiteY7" fmla="*/ 463137 h 1591293"/>
                <a:gd name="connsiteX8" fmla="*/ 1404236 w 2306760"/>
                <a:gd name="connsiteY8" fmla="*/ 510639 h 1591293"/>
                <a:gd name="connsiteX9" fmla="*/ 1332984 w 2306760"/>
                <a:gd name="connsiteY9" fmla="*/ 558140 h 1591293"/>
                <a:gd name="connsiteX10" fmla="*/ 1226106 w 2306760"/>
                <a:gd name="connsiteY10" fmla="*/ 629392 h 1591293"/>
                <a:gd name="connsiteX11" fmla="*/ 1190480 w 2306760"/>
                <a:gd name="connsiteY11" fmla="*/ 653142 h 1591293"/>
                <a:gd name="connsiteX12" fmla="*/ 1154854 w 2306760"/>
                <a:gd name="connsiteY12" fmla="*/ 676893 h 1591293"/>
                <a:gd name="connsiteX13" fmla="*/ 1083602 w 2306760"/>
                <a:gd name="connsiteY13" fmla="*/ 700644 h 1591293"/>
                <a:gd name="connsiteX14" fmla="*/ 1000475 w 2306760"/>
                <a:gd name="connsiteY14" fmla="*/ 760020 h 1591293"/>
                <a:gd name="connsiteX15" fmla="*/ 964849 w 2306760"/>
                <a:gd name="connsiteY15" fmla="*/ 771896 h 1591293"/>
                <a:gd name="connsiteX16" fmla="*/ 857971 w 2306760"/>
                <a:gd name="connsiteY16" fmla="*/ 831272 h 1591293"/>
                <a:gd name="connsiteX17" fmla="*/ 786719 w 2306760"/>
                <a:gd name="connsiteY17" fmla="*/ 866898 h 1591293"/>
                <a:gd name="connsiteX18" fmla="*/ 751093 w 2306760"/>
                <a:gd name="connsiteY18" fmla="*/ 890649 h 1591293"/>
                <a:gd name="connsiteX19" fmla="*/ 667966 w 2306760"/>
                <a:gd name="connsiteY19" fmla="*/ 914400 h 1591293"/>
                <a:gd name="connsiteX20" fmla="*/ 596714 w 2306760"/>
                <a:gd name="connsiteY20" fmla="*/ 961901 h 1591293"/>
                <a:gd name="connsiteX21" fmla="*/ 561088 w 2306760"/>
                <a:gd name="connsiteY21" fmla="*/ 985652 h 1591293"/>
                <a:gd name="connsiteX22" fmla="*/ 489836 w 2306760"/>
                <a:gd name="connsiteY22" fmla="*/ 1009402 h 1591293"/>
                <a:gd name="connsiteX23" fmla="*/ 418584 w 2306760"/>
                <a:gd name="connsiteY23" fmla="*/ 1045028 h 1591293"/>
                <a:gd name="connsiteX24" fmla="*/ 347332 w 2306760"/>
                <a:gd name="connsiteY24" fmla="*/ 1080654 h 1591293"/>
                <a:gd name="connsiteX25" fmla="*/ 311706 w 2306760"/>
                <a:gd name="connsiteY25" fmla="*/ 1104405 h 1591293"/>
                <a:gd name="connsiteX26" fmla="*/ 252329 w 2306760"/>
                <a:gd name="connsiteY26" fmla="*/ 1116280 h 1591293"/>
                <a:gd name="connsiteX27" fmla="*/ 216703 w 2306760"/>
                <a:gd name="connsiteY27" fmla="*/ 1128155 h 1591293"/>
                <a:gd name="connsiteX28" fmla="*/ 109825 w 2306760"/>
                <a:gd name="connsiteY28" fmla="*/ 1306285 h 1591293"/>
                <a:gd name="connsiteX29" fmla="*/ 74199 w 2306760"/>
                <a:gd name="connsiteY29" fmla="*/ 1187532 h 1591293"/>
                <a:gd name="connsiteX30" fmla="*/ 38573 w 2306760"/>
                <a:gd name="connsiteY30" fmla="*/ 1211283 h 1591293"/>
                <a:gd name="connsiteX31" fmla="*/ 2947 w 2306760"/>
                <a:gd name="connsiteY31" fmla="*/ 1223158 h 1591293"/>
                <a:gd name="connsiteX32" fmla="*/ 14823 w 2306760"/>
                <a:gd name="connsiteY32" fmla="*/ 1353787 h 1591293"/>
                <a:gd name="connsiteX33" fmla="*/ 97950 w 2306760"/>
                <a:gd name="connsiteY33" fmla="*/ 1448789 h 1591293"/>
                <a:gd name="connsiteX34" fmla="*/ 228579 w 2306760"/>
                <a:gd name="connsiteY34" fmla="*/ 1508166 h 1591293"/>
                <a:gd name="connsiteX35" fmla="*/ 276080 w 2306760"/>
                <a:gd name="connsiteY35" fmla="*/ 1520041 h 1591293"/>
                <a:gd name="connsiteX36" fmla="*/ 382958 w 2306760"/>
                <a:gd name="connsiteY36" fmla="*/ 1555667 h 1591293"/>
                <a:gd name="connsiteX37" fmla="*/ 537337 w 2306760"/>
                <a:gd name="connsiteY37" fmla="*/ 1591293 h 1591293"/>
                <a:gd name="connsiteX38" fmla="*/ 834220 w 2306760"/>
                <a:gd name="connsiteY38" fmla="*/ 1579418 h 1591293"/>
                <a:gd name="connsiteX39" fmla="*/ 1000475 w 2306760"/>
                <a:gd name="connsiteY39" fmla="*/ 1555667 h 1591293"/>
                <a:gd name="connsiteX40" fmla="*/ 1190480 w 2306760"/>
                <a:gd name="connsiteY40" fmla="*/ 1531917 h 1591293"/>
                <a:gd name="connsiteX41" fmla="*/ 1261732 w 2306760"/>
                <a:gd name="connsiteY41" fmla="*/ 1508166 h 1591293"/>
                <a:gd name="connsiteX42" fmla="*/ 1297358 w 2306760"/>
                <a:gd name="connsiteY42" fmla="*/ 1496291 h 1591293"/>
                <a:gd name="connsiteX43" fmla="*/ 1404236 w 2306760"/>
                <a:gd name="connsiteY43" fmla="*/ 1472540 h 1591293"/>
                <a:gd name="connsiteX44" fmla="*/ 1439862 w 2306760"/>
                <a:gd name="connsiteY44" fmla="*/ 1460665 h 1591293"/>
                <a:gd name="connsiteX45" fmla="*/ 1534864 w 2306760"/>
                <a:gd name="connsiteY45" fmla="*/ 1436914 h 1591293"/>
                <a:gd name="connsiteX46" fmla="*/ 1570490 w 2306760"/>
                <a:gd name="connsiteY46" fmla="*/ 1425039 h 1591293"/>
                <a:gd name="connsiteX47" fmla="*/ 1641742 w 2306760"/>
                <a:gd name="connsiteY47" fmla="*/ 1413163 h 1591293"/>
                <a:gd name="connsiteX48" fmla="*/ 1796121 w 2306760"/>
                <a:gd name="connsiteY48" fmla="*/ 1389413 h 1591293"/>
                <a:gd name="connsiteX49" fmla="*/ 1867373 w 2306760"/>
                <a:gd name="connsiteY49" fmla="*/ 1365662 h 1591293"/>
                <a:gd name="connsiteX50" fmla="*/ 2033628 w 2306760"/>
                <a:gd name="connsiteY50" fmla="*/ 1341911 h 1591293"/>
                <a:gd name="connsiteX51" fmla="*/ 2104880 w 2306760"/>
                <a:gd name="connsiteY51" fmla="*/ 1318161 h 1591293"/>
                <a:gd name="connsiteX52" fmla="*/ 2211758 w 2306760"/>
                <a:gd name="connsiteY52" fmla="*/ 1235033 h 1591293"/>
                <a:gd name="connsiteX53" fmla="*/ 2259259 w 2306760"/>
                <a:gd name="connsiteY53" fmla="*/ 1163781 h 1591293"/>
                <a:gd name="connsiteX54" fmla="*/ 2283010 w 2306760"/>
                <a:gd name="connsiteY54" fmla="*/ 961901 h 1591293"/>
                <a:gd name="connsiteX55" fmla="*/ 2306760 w 2306760"/>
                <a:gd name="connsiteY55" fmla="*/ 724394 h 1591293"/>
                <a:gd name="connsiteX56" fmla="*/ 2294885 w 2306760"/>
                <a:gd name="connsiteY56" fmla="*/ 308758 h 1591293"/>
                <a:gd name="connsiteX57" fmla="*/ 2271134 w 2306760"/>
                <a:gd name="connsiteY57" fmla="*/ 273132 h 1591293"/>
                <a:gd name="connsiteX58" fmla="*/ 2259259 w 2306760"/>
                <a:gd name="connsiteY58" fmla="*/ 237506 h 1591293"/>
                <a:gd name="connsiteX59" fmla="*/ 2176132 w 2306760"/>
                <a:gd name="connsiteY59" fmla="*/ 130628 h 1591293"/>
                <a:gd name="connsiteX60" fmla="*/ 2152381 w 2306760"/>
                <a:gd name="connsiteY60" fmla="*/ 95002 h 1591293"/>
                <a:gd name="connsiteX61" fmla="*/ 2081129 w 2306760"/>
                <a:gd name="connsiteY61" fmla="*/ 47501 h 1591293"/>
                <a:gd name="connsiteX62" fmla="*/ 2045503 w 2306760"/>
                <a:gd name="connsiteY62" fmla="*/ 23750 h 1591293"/>
                <a:gd name="connsiteX63" fmla="*/ 1950501 w 2306760"/>
                <a:gd name="connsiteY63" fmla="*/ 0 h 1591293"/>
                <a:gd name="connsiteX0" fmla="*/ 1950501 w 2306760"/>
                <a:gd name="connsiteY0" fmla="*/ 0 h 1591293"/>
                <a:gd name="connsiteX1" fmla="*/ 1950501 w 2306760"/>
                <a:gd name="connsiteY1" fmla="*/ 0 h 1591293"/>
                <a:gd name="connsiteX2" fmla="*/ 1772371 w 2306760"/>
                <a:gd name="connsiteY2" fmla="*/ 237506 h 1591293"/>
                <a:gd name="connsiteX3" fmla="*/ 1748620 w 2306760"/>
                <a:gd name="connsiteY3" fmla="*/ 273132 h 1591293"/>
                <a:gd name="connsiteX4" fmla="*/ 1677368 w 2306760"/>
                <a:gd name="connsiteY4" fmla="*/ 332509 h 1591293"/>
                <a:gd name="connsiteX5" fmla="*/ 1641742 w 2306760"/>
                <a:gd name="connsiteY5" fmla="*/ 368135 h 1591293"/>
                <a:gd name="connsiteX6" fmla="*/ 1570490 w 2306760"/>
                <a:gd name="connsiteY6" fmla="*/ 415636 h 1591293"/>
                <a:gd name="connsiteX7" fmla="*/ 1487363 w 2306760"/>
                <a:gd name="connsiteY7" fmla="*/ 463137 h 1591293"/>
                <a:gd name="connsiteX8" fmla="*/ 1404236 w 2306760"/>
                <a:gd name="connsiteY8" fmla="*/ 510639 h 1591293"/>
                <a:gd name="connsiteX9" fmla="*/ 1332984 w 2306760"/>
                <a:gd name="connsiteY9" fmla="*/ 558140 h 1591293"/>
                <a:gd name="connsiteX10" fmla="*/ 1226106 w 2306760"/>
                <a:gd name="connsiteY10" fmla="*/ 629392 h 1591293"/>
                <a:gd name="connsiteX11" fmla="*/ 1190480 w 2306760"/>
                <a:gd name="connsiteY11" fmla="*/ 653142 h 1591293"/>
                <a:gd name="connsiteX12" fmla="*/ 1154854 w 2306760"/>
                <a:gd name="connsiteY12" fmla="*/ 676893 h 1591293"/>
                <a:gd name="connsiteX13" fmla="*/ 1083602 w 2306760"/>
                <a:gd name="connsiteY13" fmla="*/ 700644 h 1591293"/>
                <a:gd name="connsiteX14" fmla="*/ 1000475 w 2306760"/>
                <a:gd name="connsiteY14" fmla="*/ 760020 h 1591293"/>
                <a:gd name="connsiteX15" fmla="*/ 964849 w 2306760"/>
                <a:gd name="connsiteY15" fmla="*/ 771896 h 1591293"/>
                <a:gd name="connsiteX16" fmla="*/ 857971 w 2306760"/>
                <a:gd name="connsiteY16" fmla="*/ 831272 h 1591293"/>
                <a:gd name="connsiteX17" fmla="*/ 786719 w 2306760"/>
                <a:gd name="connsiteY17" fmla="*/ 866898 h 1591293"/>
                <a:gd name="connsiteX18" fmla="*/ 751093 w 2306760"/>
                <a:gd name="connsiteY18" fmla="*/ 890649 h 1591293"/>
                <a:gd name="connsiteX19" fmla="*/ 667966 w 2306760"/>
                <a:gd name="connsiteY19" fmla="*/ 914400 h 1591293"/>
                <a:gd name="connsiteX20" fmla="*/ 596714 w 2306760"/>
                <a:gd name="connsiteY20" fmla="*/ 961901 h 1591293"/>
                <a:gd name="connsiteX21" fmla="*/ 561088 w 2306760"/>
                <a:gd name="connsiteY21" fmla="*/ 985652 h 1591293"/>
                <a:gd name="connsiteX22" fmla="*/ 489836 w 2306760"/>
                <a:gd name="connsiteY22" fmla="*/ 1009402 h 1591293"/>
                <a:gd name="connsiteX23" fmla="*/ 418584 w 2306760"/>
                <a:gd name="connsiteY23" fmla="*/ 1045028 h 1591293"/>
                <a:gd name="connsiteX24" fmla="*/ 347332 w 2306760"/>
                <a:gd name="connsiteY24" fmla="*/ 1080654 h 1591293"/>
                <a:gd name="connsiteX25" fmla="*/ 311706 w 2306760"/>
                <a:gd name="connsiteY25" fmla="*/ 1104405 h 1591293"/>
                <a:gd name="connsiteX26" fmla="*/ 252329 w 2306760"/>
                <a:gd name="connsiteY26" fmla="*/ 1116280 h 1591293"/>
                <a:gd name="connsiteX27" fmla="*/ 109825 w 2306760"/>
                <a:gd name="connsiteY27" fmla="*/ 1306285 h 1591293"/>
                <a:gd name="connsiteX28" fmla="*/ 74199 w 2306760"/>
                <a:gd name="connsiteY28" fmla="*/ 1187532 h 1591293"/>
                <a:gd name="connsiteX29" fmla="*/ 38573 w 2306760"/>
                <a:gd name="connsiteY29" fmla="*/ 1211283 h 1591293"/>
                <a:gd name="connsiteX30" fmla="*/ 2947 w 2306760"/>
                <a:gd name="connsiteY30" fmla="*/ 1223158 h 1591293"/>
                <a:gd name="connsiteX31" fmla="*/ 14823 w 2306760"/>
                <a:gd name="connsiteY31" fmla="*/ 1353787 h 1591293"/>
                <a:gd name="connsiteX32" fmla="*/ 97950 w 2306760"/>
                <a:gd name="connsiteY32" fmla="*/ 1448789 h 1591293"/>
                <a:gd name="connsiteX33" fmla="*/ 228579 w 2306760"/>
                <a:gd name="connsiteY33" fmla="*/ 1508166 h 1591293"/>
                <a:gd name="connsiteX34" fmla="*/ 276080 w 2306760"/>
                <a:gd name="connsiteY34" fmla="*/ 1520041 h 1591293"/>
                <a:gd name="connsiteX35" fmla="*/ 382958 w 2306760"/>
                <a:gd name="connsiteY35" fmla="*/ 1555667 h 1591293"/>
                <a:gd name="connsiteX36" fmla="*/ 537337 w 2306760"/>
                <a:gd name="connsiteY36" fmla="*/ 1591293 h 1591293"/>
                <a:gd name="connsiteX37" fmla="*/ 834220 w 2306760"/>
                <a:gd name="connsiteY37" fmla="*/ 1579418 h 1591293"/>
                <a:gd name="connsiteX38" fmla="*/ 1000475 w 2306760"/>
                <a:gd name="connsiteY38" fmla="*/ 1555667 h 1591293"/>
                <a:gd name="connsiteX39" fmla="*/ 1190480 w 2306760"/>
                <a:gd name="connsiteY39" fmla="*/ 1531917 h 1591293"/>
                <a:gd name="connsiteX40" fmla="*/ 1261732 w 2306760"/>
                <a:gd name="connsiteY40" fmla="*/ 1508166 h 1591293"/>
                <a:gd name="connsiteX41" fmla="*/ 1297358 w 2306760"/>
                <a:gd name="connsiteY41" fmla="*/ 1496291 h 1591293"/>
                <a:gd name="connsiteX42" fmla="*/ 1404236 w 2306760"/>
                <a:gd name="connsiteY42" fmla="*/ 1472540 h 1591293"/>
                <a:gd name="connsiteX43" fmla="*/ 1439862 w 2306760"/>
                <a:gd name="connsiteY43" fmla="*/ 1460665 h 1591293"/>
                <a:gd name="connsiteX44" fmla="*/ 1534864 w 2306760"/>
                <a:gd name="connsiteY44" fmla="*/ 1436914 h 1591293"/>
                <a:gd name="connsiteX45" fmla="*/ 1570490 w 2306760"/>
                <a:gd name="connsiteY45" fmla="*/ 1425039 h 1591293"/>
                <a:gd name="connsiteX46" fmla="*/ 1641742 w 2306760"/>
                <a:gd name="connsiteY46" fmla="*/ 1413163 h 1591293"/>
                <a:gd name="connsiteX47" fmla="*/ 1796121 w 2306760"/>
                <a:gd name="connsiteY47" fmla="*/ 1389413 h 1591293"/>
                <a:gd name="connsiteX48" fmla="*/ 1867373 w 2306760"/>
                <a:gd name="connsiteY48" fmla="*/ 1365662 h 1591293"/>
                <a:gd name="connsiteX49" fmla="*/ 2033628 w 2306760"/>
                <a:gd name="connsiteY49" fmla="*/ 1341911 h 1591293"/>
                <a:gd name="connsiteX50" fmla="*/ 2104880 w 2306760"/>
                <a:gd name="connsiteY50" fmla="*/ 1318161 h 1591293"/>
                <a:gd name="connsiteX51" fmla="*/ 2211758 w 2306760"/>
                <a:gd name="connsiteY51" fmla="*/ 1235033 h 1591293"/>
                <a:gd name="connsiteX52" fmla="*/ 2259259 w 2306760"/>
                <a:gd name="connsiteY52" fmla="*/ 1163781 h 1591293"/>
                <a:gd name="connsiteX53" fmla="*/ 2283010 w 2306760"/>
                <a:gd name="connsiteY53" fmla="*/ 961901 h 1591293"/>
                <a:gd name="connsiteX54" fmla="*/ 2306760 w 2306760"/>
                <a:gd name="connsiteY54" fmla="*/ 724394 h 1591293"/>
                <a:gd name="connsiteX55" fmla="*/ 2294885 w 2306760"/>
                <a:gd name="connsiteY55" fmla="*/ 308758 h 1591293"/>
                <a:gd name="connsiteX56" fmla="*/ 2271134 w 2306760"/>
                <a:gd name="connsiteY56" fmla="*/ 273132 h 1591293"/>
                <a:gd name="connsiteX57" fmla="*/ 2259259 w 2306760"/>
                <a:gd name="connsiteY57" fmla="*/ 237506 h 1591293"/>
                <a:gd name="connsiteX58" fmla="*/ 2176132 w 2306760"/>
                <a:gd name="connsiteY58" fmla="*/ 130628 h 1591293"/>
                <a:gd name="connsiteX59" fmla="*/ 2152381 w 2306760"/>
                <a:gd name="connsiteY59" fmla="*/ 95002 h 1591293"/>
                <a:gd name="connsiteX60" fmla="*/ 2081129 w 2306760"/>
                <a:gd name="connsiteY60" fmla="*/ 47501 h 1591293"/>
                <a:gd name="connsiteX61" fmla="*/ 2045503 w 2306760"/>
                <a:gd name="connsiteY61" fmla="*/ 23750 h 1591293"/>
                <a:gd name="connsiteX62" fmla="*/ 1950501 w 2306760"/>
                <a:gd name="connsiteY62" fmla="*/ 0 h 1591293"/>
                <a:gd name="connsiteX0" fmla="*/ 1950501 w 2306760"/>
                <a:gd name="connsiteY0" fmla="*/ 0 h 1591293"/>
                <a:gd name="connsiteX1" fmla="*/ 1950501 w 2306760"/>
                <a:gd name="connsiteY1" fmla="*/ 0 h 1591293"/>
                <a:gd name="connsiteX2" fmla="*/ 1772371 w 2306760"/>
                <a:gd name="connsiteY2" fmla="*/ 237506 h 1591293"/>
                <a:gd name="connsiteX3" fmla="*/ 1748620 w 2306760"/>
                <a:gd name="connsiteY3" fmla="*/ 273132 h 1591293"/>
                <a:gd name="connsiteX4" fmla="*/ 1677368 w 2306760"/>
                <a:gd name="connsiteY4" fmla="*/ 332509 h 1591293"/>
                <a:gd name="connsiteX5" fmla="*/ 1641742 w 2306760"/>
                <a:gd name="connsiteY5" fmla="*/ 368135 h 1591293"/>
                <a:gd name="connsiteX6" fmla="*/ 1570490 w 2306760"/>
                <a:gd name="connsiteY6" fmla="*/ 415636 h 1591293"/>
                <a:gd name="connsiteX7" fmla="*/ 1487363 w 2306760"/>
                <a:gd name="connsiteY7" fmla="*/ 463137 h 1591293"/>
                <a:gd name="connsiteX8" fmla="*/ 1404236 w 2306760"/>
                <a:gd name="connsiteY8" fmla="*/ 510639 h 1591293"/>
                <a:gd name="connsiteX9" fmla="*/ 1332984 w 2306760"/>
                <a:gd name="connsiteY9" fmla="*/ 558140 h 1591293"/>
                <a:gd name="connsiteX10" fmla="*/ 1226106 w 2306760"/>
                <a:gd name="connsiteY10" fmla="*/ 629392 h 1591293"/>
                <a:gd name="connsiteX11" fmla="*/ 1190480 w 2306760"/>
                <a:gd name="connsiteY11" fmla="*/ 653142 h 1591293"/>
                <a:gd name="connsiteX12" fmla="*/ 1154854 w 2306760"/>
                <a:gd name="connsiteY12" fmla="*/ 676893 h 1591293"/>
                <a:gd name="connsiteX13" fmla="*/ 1083602 w 2306760"/>
                <a:gd name="connsiteY13" fmla="*/ 700644 h 1591293"/>
                <a:gd name="connsiteX14" fmla="*/ 1000475 w 2306760"/>
                <a:gd name="connsiteY14" fmla="*/ 760020 h 1591293"/>
                <a:gd name="connsiteX15" fmla="*/ 964849 w 2306760"/>
                <a:gd name="connsiteY15" fmla="*/ 771896 h 1591293"/>
                <a:gd name="connsiteX16" fmla="*/ 857971 w 2306760"/>
                <a:gd name="connsiteY16" fmla="*/ 831272 h 1591293"/>
                <a:gd name="connsiteX17" fmla="*/ 786719 w 2306760"/>
                <a:gd name="connsiteY17" fmla="*/ 866898 h 1591293"/>
                <a:gd name="connsiteX18" fmla="*/ 751093 w 2306760"/>
                <a:gd name="connsiteY18" fmla="*/ 890649 h 1591293"/>
                <a:gd name="connsiteX19" fmla="*/ 667966 w 2306760"/>
                <a:gd name="connsiteY19" fmla="*/ 914400 h 1591293"/>
                <a:gd name="connsiteX20" fmla="*/ 596714 w 2306760"/>
                <a:gd name="connsiteY20" fmla="*/ 961901 h 1591293"/>
                <a:gd name="connsiteX21" fmla="*/ 561088 w 2306760"/>
                <a:gd name="connsiteY21" fmla="*/ 985652 h 1591293"/>
                <a:gd name="connsiteX22" fmla="*/ 489836 w 2306760"/>
                <a:gd name="connsiteY22" fmla="*/ 1009402 h 1591293"/>
                <a:gd name="connsiteX23" fmla="*/ 418584 w 2306760"/>
                <a:gd name="connsiteY23" fmla="*/ 1045028 h 1591293"/>
                <a:gd name="connsiteX24" fmla="*/ 347332 w 2306760"/>
                <a:gd name="connsiteY24" fmla="*/ 1080654 h 1591293"/>
                <a:gd name="connsiteX25" fmla="*/ 311706 w 2306760"/>
                <a:gd name="connsiteY25" fmla="*/ 1104405 h 1591293"/>
                <a:gd name="connsiteX26" fmla="*/ 109825 w 2306760"/>
                <a:gd name="connsiteY26" fmla="*/ 1306285 h 1591293"/>
                <a:gd name="connsiteX27" fmla="*/ 74199 w 2306760"/>
                <a:gd name="connsiteY27" fmla="*/ 1187532 h 1591293"/>
                <a:gd name="connsiteX28" fmla="*/ 38573 w 2306760"/>
                <a:gd name="connsiteY28" fmla="*/ 1211283 h 1591293"/>
                <a:gd name="connsiteX29" fmla="*/ 2947 w 2306760"/>
                <a:gd name="connsiteY29" fmla="*/ 1223158 h 1591293"/>
                <a:gd name="connsiteX30" fmla="*/ 14823 w 2306760"/>
                <a:gd name="connsiteY30" fmla="*/ 1353787 h 1591293"/>
                <a:gd name="connsiteX31" fmla="*/ 97950 w 2306760"/>
                <a:gd name="connsiteY31" fmla="*/ 1448789 h 1591293"/>
                <a:gd name="connsiteX32" fmla="*/ 228579 w 2306760"/>
                <a:gd name="connsiteY32" fmla="*/ 1508166 h 1591293"/>
                <a:gd name="connsiteX33" fmla="*/ 276080 w 2306760"/>
                <a:gd name="connsiteY33" fmla="*/ 1520041 h 1591293"/>
                <a:gd name="connsiteX34" fmla="*/ 382958 w 2306760"/>
                <a:gd name="connsiteY34" fmla="*/ 1555667 h 1591293"/>
                <a:gd name="connsiteX35" fmla="*/ 537337 w 2306760"/>
                <a:gd name="connsiteY35" fmla="*/ 1591293 h 1591293"/>
                <a:gd name="connsiteX36" fmla="*/ 834220 w 2306760"/>
                <a:gd name="connsiteY36" fmla="*/ 1579418 h 1591293"/>
                <a:gd name="connsiteX37" fmla="*/ 1000475 w 2306760"/>
                <a:gd name="connsiteY37" fmla="*/ 1555667 h 1591293"/>
                <a:gd name="connsiteX38" fmla="*/ 1190480 w 2306760"/>
                <a:gd name="connsiteY38" fmla="*/ 1531917 h 1591293"/>
                <a:gd name="connsiteX39" fmla="*/ 1261732 w 2306760"/>
                <a:gd name="connsiteY39" fmla="*/ 1508166 h 1591293"/>
                <a:gd name="connsiteX40" fmla="*/ 1297358 w 2306760"/>
                <a:gd name="connsiteY40" fmla="*/ 1496291 h 1591293"/>
                <a:gd name="connsiteX41" fmla="*/ 1404236 w 2306760"/>
                <a:gd name="connsiteY41" fmla="*/ 1472540 h 1591293"/>
                <a:gd name="connsiteX42" fmla="*/ 1439862 w 2306760"/>
                <a:gd name="connsiteY42" fmla="*/ 1460665 h 1591293"/>
                <a:gd name="connsiteX43" fmla="*/ 1534864 w 2306760"/>
                <a:gd name="connsiteY43" fmla="*/ 1436914 h 1591293"/>
                <a:gd name="connsiteX44" fmla="*/ 1570490 w 2306760"/>
                <a:gd name="connsiteY44" fmla="*/ 1425039 h 1591293"/>
                <a:gd name="connsiteX45" fmla="*/ 1641742 w 2306760"/>
                <a:gd name="connsiteY45" fmla="*/ 1413163 h 1591293"/>
                <a:gd name="connsiteX46" fmla="*/ 1796121 w 2306760"/>
                <a:gd name="connsiteY46" fmla="*/ 1389413 h 1591293"/>
                <a:gd name="connsiteX47" fmla="*/ 1867373 w 2306760"/>
                <a:gd name="connsiteY47" fmla="*/ 1365662 h 1591293"/>
                <a:gd name="connsiteX48" fmla="*/ 2033628 w 2306760"/>
                <a:gd name="connsiteY48" fmla="*/ 1341911 h 1591293"/>
                <a:gd name="connsiteX49" fmla="*/ 2104880 w 2306760"/>
                <a:gd name="connsiteY49" fmla="*/ 1318161 h 1591293"/>
                <a:gd name="connsiteX50" fmla="*/ 2211758 w 2306760"/>
                <a:gd name="connsiteY50" fmla="*/ 1235033 h 1591293"/>
                <a:gd name="connsiteX51" fmla="*/ 2259259 w 2306760"/>
                <a:gd name="connsiteY51" fmla="*/ 1163781 h 1591293"/>
                <a:gd name="connsiteX52" fmla="*/ 2283010 w 2306760"/>
                <a:gd name="connsiteY52" fmla="*/ 961901 h 1591293"/>
                <a:gd name="connsiteX53" fmla="*/ 2306760 w 2306760"/>
                <a:gd name="connsiteY53" fmla="*/ 724394 h 1591293"/>
                <a:gd name="connsiteX54" fmla="*/ 2294885 w 2306760"/>
                <a:gd name="connsiteY54" fmla="*/ 308758 h 1591293"/>
                <a:gd name="connsiteX55" fmla="*/ 2271134 w 2306760"/>
                <a:gd name="connsiteY55" fmla="*/ 273132 h 1591293"/>
                <a:gd name="connsiteX56" fmla="*/ 2259259 w 2306760"/>
                <a:gd name="connsiteY56" fmla="*/ 237506 h 1591293"/>
                <a:gd name="connsiteX57" fmla="*/ 2176132 w 2306760"/>
                <a:gd name="connsiteY57" fmla="*/ 130628 h 1591293"/>
                <a:gd name="connsiteX58" fmla="*/ 2152381 w 2306760"/>
                <a:gd name="connsiteY58" fmla="*/ 95002 h 1591293"/>
                <a:gd name="connsiteX59" fmla="*/ 2081129 w 2306760"/>
                <a:gd name="connsiteY59" fmla="*/ 47501 h 1591293"/>
                <a:gd name="connsiteX60" fmla="*/ 2045503 w 2306760"/>
                <a:gd name="connsiteY60" fmla="*/ 23750 h 1591293"/>
                <a:gd name="connsiteX61" fmla="*/ 1950501 w 2306760"/>
                <a:gd name="connsiteY61" fmla="*/ 0 h 1591293"/>
                <a:gd name="connsiteX0" fmla="*/ 1950501 w 2306760"/>
                <a:gd name="connsiteY0" fmla="*/ 0 h 1591293"/>
                <a:gd name="connsiteX1" fmla="*/ 1950501 w 2306760"/>
                <a:gd name="connsiteY1" fmla="*/ 0 h 1591293"/>
                <a:gd name="connsiteX2" fmla="*/ 1772371 w 2306760"/>
                <a:gd name="connsiteY2" fmla="*/ 237506 h 1591293"/>
                <a:gd name="connsiteX3" fmla="*/ 1748620 w 2306760"/>
                <a:gd name="connsiteY3" fmla="*/ 273132 h 1591293"/>
                <a:gd name="connsiteX4" fmla="*/ 1677368 w 2306760"/>
                <a:gd name="connsiteY4" fmla="*/ 332509 h 1591293"/>
                <a:gd name="connsiteX5" fmla="*/ 1641742 w 2306760"/>
                <a:gd name="connsiteY5" fmla="*/ 368135 h 1591293"/>
                <a:gd name="connsiteX6" fmla="*/ 1570490 w 2306760"/>
                <a:gd name="connsiteY6" fmla="*/ 415636 h 1591293"/>
                <a:gd name="connsiteX7" fmla="*/ 1487363 w 2306760"/>
                <a:gd name="connsiteY7" fmla="*/ 463137 h 1591293"/>
                <a:gd name="connsiteX8" fmla="*/ 1404236 w 2306760"/>
                <a:gd name="connsiteY8" fmla="*/ 510639 h 1591293"/>
                <a:gd name="connsiteX9" fmla="*/ 1332984 w 2306760"/>
                <a:gd name="connsiteY9" fmla="*/ 558140 h 1591293"/>
                <a:gd name="connsiteX10" fmla="*/ 1226106 w 2306760"/>
                <a:gd name="connsiteY10" fmla="*/ 629392 h 1591293"/>
                <a:gd name="connsiteX11" fmla="*/ 1190480 w 2306760"/>
                <a:gd name="connsiteY11" fmla="*/ 653142 h 1591293"/>
                <a:gd name="connsiteX12" fmla="*/ 1154854 w 2306760"/>
                <a:gd name="connsiteY12" fmla="*/ 676893 h 1591293"/>
                <a:gd name="connsiteX13" fmla="*/ 1083602 w 2306760"/>
                <a:gd name="connsiteY13" fmla="*/ 700644 h 1591293"/>
                <a:gd name="connsiteX14" fmla="*/ 1000475 w 2306760"/>
                <a:gd name="connsiteY14" fmla="*/ 760020 h 1591293"/>
                <a:gd name="connsiteX15" fmla="*/ 964849 w 2306760"/>
                <a:gd name="connsiteY15" fmla="*/ 771896 h 1591293"/>
                <a:gd name="connsiteX16" fmla="*/ 857971 w 2306760"/>
                <a:gd name="connsiteY16" fmla="*/ 831272 h 1591293"/>
                <a:gd name="connsiteX17" fmla="*/ 786719 w 2306760"/>
                <a:gd name="connsiteY17" fmla="*/ 866898 h 1591293"/>
                <a:gd name="connsiteX18" fmla="*/ 751093 w 2306760"/>
                <a:gd name="connsiteY18" fmla="*/ 890649 h 1591293"/>
                <a:gd name="connsiteX19" fmla="*/ 667966 w 2306760"/>
                <a:gd name="connsiteY19" fmla="*/ 914400 h 1591293"/>
                <a:gd name="connsiteX20" fmla="*/ 596714 w 2306760"/>
                <a:gd name="connsiteY20" fmla="*/ 961901 h 1591293"/>
                <a:gd name="connsiteX21" fmla="*/ 561088 w 2306760"/>
                <a:gd name="connsiteY21" fmla="*/ 985652 h 1591293"/>
                <a:gd name="connsiteX22" fmla="*/ 418584 w 2306760"/>
                <a:gd name="connsiteY22" fmla="*/ 1045028 h 1591293"/>
                <a:gd name="connsiteX23" fmla="*/ 347332 w 2306760"/>
                <a:gd name="connsiteY23" fmla="*/ 1080654 h 1591293"/>
                <a:gd name="connsiteX24" fmla="*/ 311706 w 2306760"/>
                <a:gd name="connsiteY24" fmla="*/ 1104405 h 1591293"/>
                <a:gd name="connsiteX25" fmla="*/ 109825 w 2306760"/>
                <a:gd name="connsiteY25" fmla="*/ 1306285 h 1591293"/>
                <a:gd name="connsiteX26" fmla="*/ 74199 w 2306760"/>
                <a:gd name="connsiteY26" fmla="*/ 1187532 h 1591293"/>
                <a:gd name="connsiteX27" fmla="*/ 38573 w 2306760"/>
                <a:gd name="connsiteY27" fmla="*/ 1211283 h 1591293"/>
                <a:gd name="connsiteX28" fmla="*/ 2947 w 2306760"/>
                <a:gd name="connsiteY28" fmla="*/ 1223158 h 1591293"/>
                <a:gd name="connsiteX29" fmla="*/ 14823 w 2306760"/>
                <a:gd name="connsiteY29" fmla="*/ 1353787 h 1591293"/>
                <a:gd name="connsiteX30" fmla="*/ 97950 w 2306760"/>
                <a:gd name="connsiteY30" fmla="*/ 1448789 h 1591293"/>
                <a:gd name="connsiteX31" fmla="*/ 228579 w 2306760"/>
                <a:gd name="connsiteY31" fmla="*/ 1508166 h 1591293"/>
                <a:gd name="connsiteX32" fmla="*/ 276080 w 2306760"/>
                <a:gd name="connsiteY32" fmla="*/ 1520041 h 1591293"/>
                <a:gd name="connsiteX33" fmla="*/ 382958 w 2306760"/>
                <a:gd name="connsiteY33" fmla="*/ 1555667 h 1591293"/>
                <a:gd name="connsiteX34" fmla="*/ 537337 w 2306760"/>
                <a:gd name="connsiteY34" fmla="*/ 1591293 h 1591293"/>
                <a:gd name="connsiteX35" fmla="*/ 834220 w 2306760"/>
                <a:gd name="connsiteY35" fmla="*/ 1579418 h 1591293"/>
                <a:gd name="connsiteX36" fmla="*/ 1000475 w 2306760"/>
                <a:gd name="connsiteY36" fmla="*/ 1555667 h 1591293"/>
                <a:gd name="connsiteX37" fmla="*/ 1190480 w 2306760"/>
                <a:gd name="connsiteY37" fmla="*/ 1531917 h 1591293"/>
                <a:gd name="connsiteX38" fmla="*/ 1261732 w 2306760"/>
                <a:gd name="connsiteY38" fmla="*/ 1508166 h 1591293"/>
                <a:gd name="connsiteX39" fmla="*/ 1297358 w 2306760"/>
                <a:gd name="connsiteY39" fmla="*/ 1496291 h 1591293"/>
                <a:gd name="connsiteX40" fmla="*/ 1404236 w 2306760"/>
                <a:gd name="connsiteY40" fmla="*/ 1472540 h 1591293"/>
                <a:gd name="connsiteX41" fmla="*/ 1439862 w 2306760"/>
                <a:gd name="connsiteY41" fmla="*/ 1460665 h 1591293"/>
                <a:gd name="connsiteX42" fmla="*/ 1534864 w 2306760"/>
                <a:gd name="connsiteY42" fmla="*/ 1436914 h 1591293"/>
                <a:gd name="connsiteX43" fmla="*/ 1570490 w 2306760"/>
                <a:gd name="connsiteY43" fmla="*/ 1425039 h 1591293"/>
                <a:gd name="connsiteX44" fmla="*/ 1641742 w 2306760"/>
                <a:gd name="connsiteY44" fmla="*/ 1413163 h 1591293"/>
                <a:gd name="connsiteX45" fmla="*/ 1796121 w 2306760"/>
                <a:gd name="connsiteY45" fmla="*/ 1389413 h 1591293"/>
                <a:gd name="connsiteX46" fmla="*/ 1867373 w 2306760"/>
                <a:gd name="connsiteY46" fmla="*/ 1365662 h 1591293"/>
                <a:gd name="connsiteX47" fmla="*/ 2033628 w 2306760"/>
                <a:gd name="connsiteY47" fmla="*/ 1341911 h 1591293"/>
                <a:gd name="connsiteX48" fmla="*/ 2104880 w 2306760"/>
                <a:gd name="connsiteY48" fmla="*/ 1318161 h 1591293"/>
                <a:gd name="connsiteX49" fmla="*/ 2211758 w 2306760"/>
                <a:gd name="connsiteY49" fmla="*/ 1235033 h 1591293"/>
                <a:gd name="connsiteX50" fmla="*/ 2259259 w 2306760"/>
                <a:gd name="connsiteY50" fmla="*/ 1163781 h 1591293"/>
                <a:gd name="connsiteX51" fmla="*/ 2283010 w 2306760"/>
                <a:gd name="connsiteY51" fmla="*/ 961901 h 1591293"/>
                <a:gd name="connsiteX52" fmla="*/ 2306760 w 2306760"/>
                <a:gd name="connsiteY52" fmla="*/ 724394 h 1591293"/>
                <a:gd name="connsiteX53" fmla="*/ 2294885 w 2306760"/>
                <a:gd name="connsiteY53" fmla="*/ 308758 h 1591293"/>
                <a:gd name="connsiteX54" fmla="*/ 2271134 w 2306760"/>
                <a:gd name="connsiteY54" fmla="*/ 273132 h 1591293"/>
                <a:gd name="connsiteX55" fmla="*/ 2259259 w 2306760"/>
                <a:gd name="connsiteY55" fmla="*/ 237506 h 1591293"/>
                <a:gd name="connsiteX56" fmla="*/ 2176132 w 2306760"/>
                <a:gd name="connsiteY56" fmla="*/ 130628 h 1591293"/>
                <a:gd name="connsiteX57" fmla="*/ 2152381 w 2306760"/>
                <a:gd name="connsiteY57" fmla="*/ 95002 h 1591293"/>
                <a:gd name="connsiteX58" fmla="*/ 2081129 w 2306760"/>
                <a:gd name="connsiteY58" fmla="*/ 47501 h 1591293"/>
                <a:gd name="connsiteX59" fmla="*/ 2045503 w 2306760"/>
                <a:gd name="connsiteY59" fmla="*/ 23750 h 1591293"/>
                <a:gd name="connsiteX60" fmla="*/ 1950501 w 2306760"/>
                <a:gd name="connsiteY60" fmla="*/ 0 h 1591293"/>
                <a:gd name="connsiteX0" fmla="*/ 1950501 w 2306760"/>
                <a:gd name="connsiteY0" fmla="*/ 0 h 1591293"/>
                <a:gd name="connsiteX1" fmla="*/ 1950501 w 2306760"/>
                <a:gd name="connsiteY1" fmla="*/ 0 h 1591293"/>
                <a:gd name="connsiteX2" fmla="*/ 1772371 w 2306760"/>
                <a:gd name="connsiteY2" fmla="*/ 237506 h 1591293"/>
                <a:gd name="connsiteX3" fmla="*/ 1748620 w 2306760"/>
                <a:gd name="connsiteY3" fmla="*/ 273132 h 1591293"/>
                <a:gd name="connsiteX4" fmla="*/ 1677368 w 2306760"/>
                <a:gd name="connsiteY4" fmla="*/ 332509 h 1591293"/>
                <a:gd name="connsiteX5" fmla="*/ 1641742 w 2306760"/>
                <a:gd name="connsiteY5" fmla="*/ 368135 h 1591293"/>
                <a:gd name="connsiteX6" fmla="*/ 1570490 w 2306760"/>
                <a:gd name="connsiteY6" fmla="*/ 415636 h 1591293"/>
                <a:gd name="connsiteX7" fmla="*/ 1487363 w 2306760"/>
                <a:gd name="connsiteY7" fmla="*/ 463137 h 1591293"/>
                <a:gd name="connsiteX8" fmla="*/ 1404236 w 2306760"/>
                <a:gd name="connsiteY8" fmla="*/ 510639 h 1591293"/>
                <a:gd name="connsiteX9" fmla="*/ 1332984 w 2306760"/>
                <a:gd name="connsiteY9" fmla="*/ 558140 h 1591293"/>
                <a:gd name="connsiteX10" fmla="*/ 1226106 w 2306760"/>
                <a:gd name="connsiteY10" fmla="*/ 629392 h 1591293"/>
                <a:gd name="connsiteX11" fmla="*/ 1190480 w 2306760"/>
                <a:gd name="connsiteY11" fmla="*/ 653142 h 1591293"/>
                <a:gd name="connsiteX12" fmla="*/ 1154854 w 2306760"/>
                <a:gd name="connsiteY12" fmla="*/ 676893 h 1591293"/>
                <a:gd name="connsiteX13" fmla="*/ 1083602 w 2306760"/>
                <a:gd name="connsiteY13" fmla="*/ 700644 h 1591293"/>
                <a:gd name="connsiteX14" fmla="*/ 1000475 w 2306760"/>
                <a:gd name="connsiteY14" fmla="*/ 760020 h 1591293"/>
                <a:gd name="connsiteX15" fmla="*/ 964849 w 2306760"/>
                <a:gd name="connsiteY15" fmla="*/ 771896 h 1591293"/>
                <a:gd name="connsiteX16" fmla="*/ 857971 w 2306760"/>
                <a:gd name="connsiteY16" fmla="*/ 831272 h 1591293"/>
                <a:gd name="connsiteX17" fmla="*/ 786719 w 2306760"/>
                <a:gd name="connsiteY17" fmla="*/ 866898 h 1591293"/>
                <a:gd name="connsiteX18" fmla="*/ 751093 w 2306760"/>
                <a:gd name="connsiteY18" fmla="*/ 890649 h 1591293"/>
                <a:gd name="connsiteX19" fmla="*/ 667966 w 2306760"/>
                <a:gd name="connsiteY19" fmla="*/ 914400 h 1591293"/>
                <a:gd name="connsiteX20" fmla="*/ 596714 w 2306760"/>
                <a:gd name="connsiteY20" fmla="*/ 961901 h 1591293"/>
                <a:gd name="connsiteX21" fmla="*/ 561088 w 2306760"/>
                <a:gd name="connsiteY21" fmla="*/ 985652 h 1591293"/>
                <a:gd name="connsiteX22" fmla="*/ 418584 w 2306760"/>
                <a:gd name="connsiteY22" fmla="*/ 1045028 h 1591293"/>
                <a:gd name="connsiteX23" fmla="*/ 347332 w 2306760"/>
                <a:gd name="connsiteY23" fmla="*/ 1080654 h 1591293"/>
                <a:gd name="connsiteX24" fmla="*/ 311706 w 2306760"/>
                <a:gd name="connsiteY24" fmla="*/ 1104405 h 1591293"/>
                <a:gd name="connsiteX25" fmla="*/ 74199 w 2306760"/>
                <a:gd name="connsiteY25" fmla="*/ 1187532 h 1591293"/>
                <a:gd name="connsiteX26" fmla="*/ 38573 w 2306760"/>
                <a:gd name="connsiteY26" fmla="*/ 1211283 h 1591293"/>
                <a:gd name="connsiteX27" fmla="*/ 2947 w 2306760"/>
                <a:gd name="connsiteY27" fmla="*/ 1223158 h 1591293"/>
                <a:gd name="connsiteX28" fmla="*/ 14823 w 2306760"/>
                <a:gd name="connsiteY28" fmla="*/ 1353787 h 1591293"/>
                <a:gd name="connsiteX29" fmla="*/ 97950 w 2306760"/>
                <a:gd name="connsiteY29" fmla="*/ 1448789 h 1591293"/>
                <a:gd name="connsiteX30" fmla="*/ 228579 w 2306760"/>
                <a:gd name="connsiteY30" fmla="*/ 1508166 h 1591293"/>
                <a:gd name="connsiteX31" fmla="*/ 276080 w 2306760"/>
                <a:gd name="connsiteY31" fmla="*/ 1520041 h 1591293"/>
                <a:gd name="connsiteX32" fmla="*/ 382958 w 2306760"/>
                <a:gd name="connsiteY32" fmla="*/ 1555667 h 1591293"/>
                <a:gd name="connsiteX33" fmla="*/ 537337 w 2306760"/>
                <a:gd name="connsiteY33" fmla="*/ 1591293 h 1591293"/>
                <a:gd name="connsiteX34" fmla="*/ 834220 w 2306760"/>
                <a:gd name="connsiteY34" fmla="*/ 1579418 h 1591293"/>
                <a:gd name="connsiteX35" fmla="*/ 1000475 w 2306760"/>
                <a:gd name="connsiteY35" fmla="*/ 1555667 h 1591293"/>
                <a:gd name="connsiteX36" fmla="*/ 1190480 w 2306760"/>
                <a:gd name="connsiteY36" fmla="*/ 1531917 h 1591293"/>
                <a:gd name="connsiteX37" fmla="*/ 1261732 w 2306760"/>
                <a:gd name="connsiteY37" fmla="*/ 1508166 h 1591293"/>
                <a:gd name="connsiteX38" fmla="*/ 1297358 w 2306760"/>
                <a:gd name="connsiteY38" fmla="*/ 1496291 h 1591293"/>
                <a:gd name="connsiteX39" fmla="*/ 1404236 w 2306760"/>
                <a:gd name="connsiteY39" fmla="*/ 1472540 h 1591293"/>
                <a:gd name="connsiteX40" fmla="*/ 1439862 w 2306760"/>
                <a:gd name="connsiteY40" fmla="*/ 1460665 h 1591293"/>
                <a:gd name="connsiteX41" fmla="*/ 1534864 w 2306760"/>
                <a:gd name="connsiteY41" fmla="*/ 1436914 h 1591293"/>
                <a:gd name="connsiteX42" fmla="*/ 1570490 w 2306760"/>
                <a:gd name="connsiteY42" fmla="*/ 1425039 h 1591293"/>
                <a:gd name="connsiteX43" fmla="*/ 1641742 w 2306760"/>
                <a:gd name="connsiteY43" fmla="*/ 1413163 h 1591293"/>
                <a:gd name="connsiteX44" fmla="*/ 1796121 w 2306760"/>
                <a:gd name="connsiteY44" fmla="*/ 1389413 h 1591293"/>
                <a:gd name="connsiteX45" fmla="*/ 1867373 w 2306760"/>
                <a:gd name="connsiteY45" fmla="*/ 1365662 h 1591293"/>
                <a:gd name="connsiteX46" fmla="*/ 2033628 w 2306760"/>
                <a:gd name="connsiteY46" fmla="*/ 1341911 h 1591293"/>
                <a:gd name="connsiteX47" fmla="*/ 2104880 w 2306760"/>
                <a:gd name="connsiteY47" fmla="*/ 1318161 h 1591293"/>
                <a:gd name="connsiteX48" fmla="*/ 2211758 w 2306760"/>
                <a:gd name="connsiteY48" fmla="*/ 1235033 h 1591293"/>
                <a:gd name="connsiteX49" fmla="*/ 2259259 w 2306760"/>
                <a:gd name="connsiteY49" fmla="*/ 1163781 h 1591293"/>
                <a:gd name="connsiteX50" fmla="*/ 2283010 w 2306760"/>
                <a:gd name="connsiteY50" fmla="*/ 961901 h 1591293"/>
                <a:gd name="connsiteX51" fmla="*/ 2306760 w 2306760"/>
                <a:gd name="connsiteY51" fmla="*/ 724394 h 1591293"/>
                <a:gd name="connsiteX52" fmla="*/ 2294885 w 2306760"/>
                <a:gd name="connsiteY52" fmla="*/ 308758 h 1591293"/>
                <a:gd name="connsiteX53" fmla="*/ 2271134 w 2306760"/>
                <a:gd name="connsiteY53" fmla="*/ 273132 h 1591293"/>
                <a:gd name="connsiteX54" fmla="*/ 2259259 w 2306760"/>
                <a:gd name="connsiteY54" fmla="*/ 237506 h 1591293"/>
                <a:gd name="connsiteX55" fmla="*/ 2176132 w 2306760"/>
                <a:gd name="connsiteY55" fmla="*/ 130628 h 1591293"/>
                <a:gd name="connsiteX56" fmla="*/ 2152381 w 2306760"/>
                <a:gd name="connsiteY56" fmla="*/ 95002 h 1591293"/>
                <a:gd name="connsiteX57" fmla="*/ 2081129 w 2306760"/>
                <a:gd name="connsiteY57" fmla="*/ 47501 h 1591293"/>
                <a:gd name="connsiteX58" fmla="*/ 2045503 w 2306760"/>
                <a:gd name="connsiteY58" fmla="*/ 23750 h 1591293"/>
                <a:gd name="connsiteX59" fmla="*/ 1950501 w 2306760"/>
                <a:gd name="connsiteY59" fmla="*/ 0 h 1591293"/>
                <a:gd name="connsiteX0" fmla="*/ 1950501 w 2306760"/>
                <a:gd name="connsiteY0" fmla="*/ 0 h 1591293"/>
                <a:gd name="connsiteX1" fmla="*/ 1950501 w 2306760"/>
                <a:gd name="connsiteY1" fmla="*/ 0 h 1591293"/>
                <a:gd name="connsiteX2" fmla="*/ 1772371 w 2306760"/>
                <a:gd name="connsiteY2" fmla="*/ 237506 h 1591293"/>
                <a:gd name="connsiteX3" fmla="*/ 1748620 w 2306760"/>
                <a:gd name="connsiteY3" fmla="*/ 273132 h 1591293"/>
                <a:gd name="connsiteX4" fmla="*/ 1677368 w 2306760"/>
                <a:gd name="connsiteY4" fmla="*/ 332509 h 1591293"/>
                <a:gd name="connsiteX5" fmla="*/ 1641742 w 2306760"/>
                <a:gd name="connsiteY5" fmla="*/ 368135 h 1591293"/>
                <a:gd name="connsiteX6" fmla="*/ 1570490 w 2306760"/>
                <a:gd name="connsiteY6" fmla="*/ 415636 h 1591293"/>
                <a:gd name="connsiteX7" fmla="*/ 1487363 w 2306760"/>
                <a:gd name="connsiteY7" fmla="*/ 463137 h 1591293"/>
                <a:gd name="connsiteX8" fmla="*/ 1404236 w 2306760"/>
                <a:gd name="connsiteY8" fmla="*/ 510639 h 1591293"/>
                <a:gd name="connsiteX9" fmla="*/ 1332984 w 2306760"/>
                <a:gd name="connsiteY9" fmla="*/ 558140 h 1591293"/>
                <a:gd name="connsiteX10" fmla="*/ 1226106 w 2306760"/>
                <a:gd name="connsiteY10" fmla="*/ 629392 h 1591293"/>
                <a:gd name="connsiteX11" fmla="*/ 1190480 w 2306760"/>
                <a:gd name="connsiteY11" fmla="*/ 653142 h 1591293"/>
                <a:gd name="connsiteX12" fmla="*/ 1154854 w 2306760"/>
                <a:gd name="connsiteY12" fmla="*/ 676893 h 1591293"/>
                <a:gd name="connsiteX13" fmla="*/ 1083602 w 2306760"/>
                <a:gd name="connsiteY13" fmla="*/ 700644 h 1591293"/>
                <a:gd name="connsiteX14" fmla="*/ 1000475 w 2306760"/>
                <a:gd name="connsiteY14" fmla="*/ 760020 h 1591293"/>
                <a:gd name="connsiteX15" fmla="*/ 964849 w 2306760"/>
                <a:gd name="connsiteY15" fmla="*/ 771896 h 1591293"/>
                <a:gd name="connsiteX16" fmla="*/ 857971 w 2306760"/>
                <a:gd name="connsiteY16" fmla="*/ 831272 h 1591293"/>
                <a:gd name="connsiteX17" fmla="*/ 786719 w 2306760"/>
                <a:gd name="connsiteY17" fmla="*/ 866898 h 1591293"/>
                <a:gd name="connsiteX18" fmla="*/ 751093 w 2306760"/>
                <a:gd name="connsiteY18" fmla="*/ 890649 h 1591293"/>
                <a:gd name="connsiteX19" fmla="*/ 667966 w 2306760"/>
                <a:gd name="connsiteY19" fmla="*/ 914400 h 1591293"/>
                <a:gd name="connsiteX20" fmla="*/ 596714 w 2306760"/>
                <a:gd name="connsiteY20" fmla="*/ 961901 h 1591293"/>
                <a:gd name="connsiteX21" fmla="*/ 561088 w 2306760"/>
                <a:gd name="connsiteY21" fmla="*/ 985652 h 1591293"/>
                <a:gd name="connsiteX22" fmla="*/ 418584 w 2306760"/>
                <a:gd name="connsiteY22" fmla="*/ 1045028 h 1591293"/>
                <a:gd name="connsiteX23" fmla="*/ 347332 w 2306760"/>
                <a:gd name="connsiteY23" fmla="*/ 1080654 h 1591293"/>
                <a:gd name="connsiteX24" fmla="*/ 74199 w 2306760"/>
                <a:gd name="connsiteY24" fmla="*/ 1187532 h 1591293"/>
                <a:gd name="connsiteX25" fmla="*/ 38573 w 2306760"/>
                <a:gd name="connsiteY25" fmla="*/ 1211283 h 1591293"/>
                <a:gd name="connsiteX26" fmla="*/ 2947 w 2306760"/>
                <a:gd name="connsiteY26" fmla="*/ 1223158 h 1591293"/>
                <a:gd name="connsiteX27" fmla="*/ 14823 w 2306760"/>
                <a:gd name="connsiteY27" fmla="*/ 1353787 h 1591293"/>
                <a:gd name="connsiteX28" fmla="*/ 97950 w 2306760"/>
                <a:gd name="connsiteY28" fmla="*/ 1448789 h 1591293"/>
                <a:gd name="connsiteX29" fmla="*/ 228579 w 2306760"/>
                <a:gd name="connsiteY29" fmla="*/ 1508166 h 1591293"/>
                <a:gd name="connsiteX30" fmla="*/ 276080 w 2306760"/>
                <a:gd name="connsiteY30" fmla="*/ 1520041 h 1591293"/>
                <a:gd name="connsiteX31" fmla="*/ 382958 w 2306760"/>
                <a:gd name="connsiteY31" fmla="*/ 1555667 h 1591293"/>
                <a:gd name="connsiteX32" fmla="*/ 537337 w 2306760"/>
                <a:gd name="connsiteY32" fmla="*/ 1591293 h 1591293"/>
                <a:gd name="connsiteX33" fmla="*/ 834220 w 2306760"/>
                <a:gd name="connsiteY33" fmla="*/ 1579418 h 1591293"/>
                <a:gd name="connsiteX34" fmla="*/ 1000475 w 2306760"/>
                <a:gd name="connsiteY34" fmla="*/ 1555667 h 1591293"/>
                <a:gd name="connsiteX35" fmla="*/ 1190480 w 2306760"/>
                <a:gd name="connsiteY35" fmla="*/ 1531917 h 1591293"/>
                <a:gd name="connsiteX36" fmla="*/ 1261732 w 2306760"/>
                <a:gd name="connsiteY36" fmla="*/ 1508166 h 1591293"/>
                <a:gd name="connsiteX37" fmla="*/ 1297358 w 2306760"/>
                <a:gd name="connsiteY37" fmla="*/ 1496291 h 1591293"/>
                <a:gd name="connsiteX38" fmla="*/ 1404236 w 2306760"/>
                <a:gd name="connsiteY38" fmla="*/ 1472540 h 1591293"/>
                <a:gd name="connsiteX39" fmla="*/ 1439862 w 2306760"/>
                <a:gd name="connsiteY39" fmla="*/ 1460665 h 1591293"/>
                <a:gd name="connsiteX40" fmla="*/ 1534864 w 2306760"/>
                <a:gd name="connsiteY40" fmla="*/ 1436914 h 1591293"/>
                <a:gd name="connsiteX41" fmla="*/ 1570490 w 2306760"/>
                <a:gd name="connsiteY41" fmla="*/ 1425039 h 1591293"/>
                <a:gd name="connsiteX42" fmla="*/ 1641742 w 2306760"/>
                <a:gd name="connsiteY42" fmla="*/ 1413163 h 1591293"/>
                <a:gd name="connsiteX43" fmla="*/ 1796121 w 2306760"/>
                <a:gd name="connsiteY43" fmla="*/ 1389413 h 1591293"/>
                <a:gd name="connsiteX44" fmla="*/ 1867373 w 2306760"/>
                <a:gd name="connsiteY44" fmla="*/ 1365662 h 1591293"/>
                <a:gd name="connsiteX45" fmla="*/ 2033628 w 2306760"/>
                <a:gd name="connsiteY45" fmla="*/ 1341911 h 1591293"/>
                <a:gd name="connsiteX46" fmla="*/ 2104880 w 2306760"/>
                <a:gd name="connsiteY46" fmla="*/ 1318161 h 1591293"/>
                <a:gd name="connsiteX47" fmla="*/ 2211758 w 2306760"/>
                <a:gd name="connsiteY47" fmla="*/ 1235033 h 1591293"/>
                <a:gd name="connsiteX48" fmla="*/ 2259259 w 2306760"/>
                <a:gd name="connsiteY48" fmla="*/ 1163781 h 1591293"/>
                <a:gd name="connsiteX49" fmla="*/ 2283010 w 2306760"/>
                <a:gd name="connsiteY49" fmla="*/ 961901 h 1591293"/>
                <a:gd name="connsiteX50" fmla="*/ 2306760 w 2306760"/>
                <a:gd name="connsiteY50" fmla="*/ 724394 h 1591293"/>
                <a:gd name="connsiteX51" fmla="*/ 2294885 w 2306760"/>
                <a:gd name="connsiteY51" fmla="*/ 308758 h 1591293"/>
                <a:gd name="connsiteX52" fmla="*/ 2271134 w 2306760"/>
                <a:gd name="connsiteY52" fmla="*/ 273132 h 1591293"/>
                <a:gd name="connsiteX53" fmla="*/ 2259259 w 2306760"/>
                <a:gd name="connsiteY53" fmla="*/ 237506 h 1591293"/>
                <a:gd name="connsiteX54" fmla="*/ 2176132 w 2306760"/>
                <a:gd name="connsiteY54" fmla="*/ 130628 h 1591293"/>
                <a:gd name="connsiteX55" fmla="*/ 2152381 w 2306760"/>
                <a:gd name="connsiteY55" fmla="*/ 95002 h 1591293"/>
                <a:gd name="connsiteX56" fmla="*/ 2081129 w 2306760"/>
                <a:gd name="connsiteY56" fmla="*/ 47501 h 1591293"/>
                <a:gd name="connsiteX57" fmla="*/ 2045503 w 2306760"/>
                <a:gd name="connsiteY57" fmla="*/ 23750 h 1591293"/>
                <a:gd name="connsiteX58" fmla="*/ 1950501 w 2306760"/>
                <a:gd name="connsiteY58" fmla="*/ 0 h 1591293"/>
                <a:gd name="connsiteX0" fmla="*/ 1950501 w 2306760"/>
                <a:gd name="connsiteY0" fmla="*/ 0 h 1591293"/>
                <a:gd name="connsiteX1" fmla="*/ 1950501 w 2306760"/>
                <a:gd name="connsiteY1" fmla="*/ 0 h 1591293"/>
                <a:gd name="connsiteX2" fmla="*/ 1772371 w 2306760"/>
                <a:gd name="connsiteY2" fmla="*/ 237506 h 1591293"/>
                <a:gd name="connsiteX3" fmla="*/ 1748620 w 2306760"/>
                <a:gd name="connsiteY3" fmla="*/ 273132 h 1591293"/>
                <a:gd name="connsiteX4" fmla="*/ 1677368 w 2306760"/>
                <a:gd name="connsiteY4" fmla="*/ 332509 h 1591293"/>
                <a:gd name="connsiteX5" fmla="*/ 1641742 w 2306760"/>
                <a:gd name="connsiteY5" fmla="*/ 368135 h 1591293"/>
                <a:gd name="connsiteX6" fmla="*/ 1570490 w 2306760"/>
                <a:gd name="connsiteY6" fmla="*/ 415636 h 1591293"/>
                <a:gd name="connsiteX7" fmla="*/ 1487363 w 2306760"/>
                <a:gd name="connsiteY7" fmla="*/ 463137 h 1591293"/>
                <a:gd name="connsiteX8" fmla="*/ 1404236 w 2306760"/>
                <a:gd name="connsiteY8" fmla="*/ 510639 h 1591293"/>
                <a:gd name="connsiteX9" fmla="*/ 1332984 w 2306760"/>
                <a:gd name="connsiteY9" fmla="*/ 558140 h 1591293"/>
                <a:gd name="connsiteX10" fmla="*/ 1226106 w 2306760"/>
                <a:gd name="connsiteY10" fmla="*/ 629392 h 1591293"/>
                <a:gd name="connsiteX11" fmla="*/ 1190480 w 2306760"/>
                <a:gd name="connsiteY11" fmla="*/ 653142 h 1591293"/>
                <a:gd name="connsiteX12" fmla="*/ 1154854 w 2306760"/>
                <a:gd name="connsiteY12" fmla="*/ 676893 h 1591293"/>
                <a:gd name="connsiteX13" fmla="*/ 1083602 w 2306760"/>
                <a:gd name="connsiteY13" fmla="*/ 700644 h 1591293"/>
                <a:gd name="connsiteX14" fmla="*/ 1000475 w 2306760"/>
                <a:gd name="connsiteY14" fmla="*/ 760020 h 1591293"/>
                <a:gd name="connsiteX15" fmla="*/ 964849 w 2306760"/>
                <a:gd name="connsiteY15" fmla="*/ 771896 h 1591293"/>
                <a:gd name="connsiteX16" fmla="*/ 857971 w 2306760"/>
                <a:gd name="connsiteY16" fmla="*/ 831272 h 1591293"/>
                <a:gd name="connsiteX17" fmla="*/ 786719 w 2306760"/>
                <a:gd name="connsiteY17" fmla="*/ 866898 h 1591293"/>
                <a:gd name="connsiteX18" fmla="*/ 751093 w 2306760"/>
                <a:gd name="connsiteY18" fmla="*/ 890649 h 1591293"/>
                <a:gd name="connsiteX19" fmla="*/ 667966 w 2306760"/>
                <a:gd name="connsiteY19" fmla="*/ 914400 h 1591293"/>
                <a:gd name="connsiteX20" fmla="*/ 561088 w 2306760"/>
                <a:gd name="connsiteY20" fmla="*/ 985652 h 1591293"/>
                <a:gd name="connsiteX21" fmla="*/ 418584 w 2306760"/>
                <a:gd name="connsiteY21" fmla="*/ 1045028 h 1591293"/>
                <a:gd name="connsiteX22" fmla="*/ 347332 w 2306760"/>
                <a:gd name="connsiteY22" fmla="*/ 1080654 h 1591293"/>
                <a:gd name="connsiteX23" fmla="*/ 74199 w 2306760"/>
                <a:gd name="connsiteY23" fmla="*/ 1187532 h 1591293"/>
                <a:gd name="connsiteX24" fmla="*/ 38573 w 2306760"/>
                <a:gd name="connsiteY24" fmla="*/ 1211283 h 1591293"/>
                <a:gd name="connsiteX25" fmla="*/ 2947 w 2306760"/>
                <a:gd name="connsiteY25" fmla="*/ 1223158 h 1591293"/>
                <a:gd name="connsiteX26" fmla="*/ 14823 w 2306760"/>
                <a:gd name="connsiteY26" fmla="*/ 1353787 h 1591293"/>
                <a:gd name="connsiteX27" fmla="*/ 97950 w 2306760"/>
                <a:gd name="connsiteY27" fmla="*/ 1448789 h 1591293"/>
                <a:gd name="connsiteX28" fmla="*/ 228579 w 2306760"/>
                <a:gd name="connsiteY28" fmla="*/ 1508166 h 1591293"/>
                <a:gd name="connsiteX29" fmla="*/ 276080 w 2306760"/>
                <a:gd name="connsiteY29" fmla="*/ 1520041 h 1591293"/>
                <a:gd name="connsiteX30" fmla="*/ 382958 w 2306760"/>
                <a:gd name="connsiteY30" fmla="*/ 1555667 h 1591293"/>
                <a:gd name="connsiteX31" fmla="*/ 537337 w 2306760"/>
                <a:gd name="connsiteY31" fmla="*/ 1591293 h 1591293"/>
                <a:gd name="connsiteX32" fmla="*/ 834220 w 2306760"/>
                <a:gd name="connsiteY32" fmla="*/ 1579418 h 1591293"/>
                <a:gd name="connsiteX33" fmla="*/ 1000475 w 2306760"/>
                <a:gd name="connsiteY33" fmla="*/ 1555667 h 1591293"/>
                <a:gd name="connsiteX34" fmla="*/ 1190480 w 2306760"/>
                <a:gd name="connsiteY34" fmla="*/ 1531917 h 1591293"/>
                <a:gd name="connsiteX35" fmla="*/ 1261732 w 2306760"/>
                <a:gd name="connsiteY35" fmla="*/ 1508166 h 1591293"/>
                <a:gd name="connsiteX36" fmla="*/ 1297358 w 2306760"/>
                <a:gd name="connsiteY36" fmla="*/ 1496291 h 1591293"/>
                <a:gd name="connsiteX37" fmla="*/ 1404236 w 2306760"/>
                <a:gd name="connsiteY37" fmla="*/ 1472540 h 1591293"/>
                <a:gd name="connsiteX38" fmla="*/ 1439862 w 2306760"/>
                <a:gd name="connsiteY38" fmla="*/ 1460665 h 1591293"/>
                <a:gd name="connsiteX39" fmla="*/ 1534864 w 2306760"/>
                <a:gd name="connsiteY39" fmla="*/ 1436914 h 1591293"/>
                <a:gd name="connsiteX40" fmla="*/ 1570490 w 2306760"/>
                <a:gd name="connsiteY40" fmla="*/ 1425039 h 1591293"/>
                <a:gd name="connsiteX41" fmla="*/ 1641742 w 2306760"/>
                <a:gd name="connsiteY41" fmla="*/ 1413163 h 1591293"/>
                <a:gd name="connsiteX42" fmla="*/ 1796121 w 2306760"/>
                <a:gd name="connsiteY42" fmla="*/ 1389413 h 1591293"/>
                <a:gd name="connsiteX43" fmla="*/ 1867373 w 2306760"/>
                <a:gd name="connsiteY43" fmla="*/ 1365662 h 1591293"/>
                <a:gd name="connsiteX44" fmla="*/ 2033628 w 2306760"/>
                <a:gd name="connsiteY44" fmla="*/ 1341911 h 1591293"/>
                <a:gd name="connsiteX45" fmla="*/ 2104880 w 2306760"/>
                <a:gd name="connsiteY45" fmla="*/ 1318161 h 1591293"/>
                <a:gd name="connsiteX46" fmla="*/ 2211758 w 2306760"/>
                <a:gd name="connsiteY46" fmla="*/ 1235033 h 1591293"/>
                <a:gd name="connsiteX47" fmla="*/ 2259259 w 2306760"/>
                <a:gd name="connsiteY47" fmla="*/ 1163781 h 1591293"/>
                <a:gd name="connsiteX48" fmla="*/ 2283010 w 2306760"/>
                <a:gd name="connsiteY48" fmla="*/ 961901 h 1591293"/>
                <a:gd name="connsiteX49" fmla="*/ 2306760 w 2306760"/>
                <a:gd name="connsiteY49" fmla="*/ 724394 h 1591293"/>
                <a:gd name="connsiteX50" fmla="*/ 2294885 w 2306760"/>
                <a:gd name="connsiteY50" fmla="*/ 308758 h 1591293"/>
                <a:gd name="connsiteX51" fmla="*/ 2271134 w 2306760"/>
                <a:gd name="connsiteY51" fmla="*/ 273132 h 1591293"/>
                <a:gd name="connsiteX52" fmla="*/ 2259259 w 2306760"/>
                <a:gd name="connsiteY52" fmla="*/ 237506 h 1591293"/>
                <a:gd name="connsiteX53" fmla="*/ 2176132 w 2306760"/>
                <a:gd name="connsiteY53" fmla="*/ 130628 h 1591293"/>
                <a:gd name="connsiteX54" fmla="*/ 2152381 w 2306760"/>
                <a:gd name="connsiteY54" fmla="*/ 95002 h 1591293"/>
                <a:gd name="connsiteX55" fmla="*/ 2081129 w 2306760"/>
                <a:gd name="connsiteY55" fmla="*/ 47501 h 1591293"/>
                <a:gd name="connsiteX56" fmla="*/ 2045503 w 2306760"/>
                <a:gd name="connsiteY56" fmla="*/ 23750 h 1591293"/>
                <a:gd name="connsiteX57" fmla="*/ 1950501 w 2306760"/>
                <a:gd name="connsiteY57" fmla="*/ 0 h 1591293"/>
                <a:gd name="connsiteX0" fmla="*/ 1950501 w 2306760"/>
                <a:gd name="connsiteY0" fmla="*/ 0 h 1591293"/>
                <a:gd name="connsiteX1" fmla="*/ 1950501 w 2306760"/>
                <a:gd name="connsiteY1" fmla="*/ 0 h 1591293"/>
                <a:gd name="connsiteX2" fmla="*/ 1772371 w 2306760"/>
                <a:gd name="connsiteY2" fmla="*/ 237506 h 1591293"/>
                <a:gd name="connsiteX3" fmla="*/ 1748620 w 2306760"/>
                <a:gd name="connsiteY3" fmla="*/ 273132 h 1591293"/>
                <a:gd name="connsiteX4" fmla="*/ 1677368 w 2306760"/>
                <a:gd name="connsiteY4" fmla="*/ 332509 h 1591293"/>
                <a:gd name="connsiteX5" fmla="*/ 1641742 w 2306760"/>
                <a:gd name="connsiteY5" fmla="*/ 368135 h 1591293"/>
                <a:gd name="connsiteX6" fmla="*/ 1570490 w 2306760"/>
                <a:gd name="connsiteY6" fmla="*/ 415636 h 1591293"/>
                <a:gd name="connsiteX7" fmla="*/ 1487363 w 2306760"/>
                <a:gd name="connsiteY7" fmla="*/ 463137 h 1591293"/>
                <a:gd name="connsiteX8" fmla="*/ 1404236 w 2306760"/>
                <a:gd name="connsiteY8" fmla="*/ 510639 h 1591293"/>
                <a:gd name="connsiteX9" fmla="*/ 1332984 w 2306760"/>
                <a:gd name="connsiteY9" fmla="*/ 558140 h 1591293"/>
                <a:gd name="connsiteX10" fmla="*/ 1226106 w 2306760"/>
                <a:gd name="connsiteY10" fmla="*/ 629392 h 1591293"/>
                <a:gd name="connsiteX11" fmla="*/ 1190480 w 2306760"/>
                <a:gd name="connsiteY11" fmla="*/ 653142 h 1591293"/>
                <a:gd name="connsiteX12" fmla="*/ 1154854 w 2306760"/>
                <a:gd name="connsiteY12" fmla="*/ 676893 h 1591293"/>
                <a:gd name="connsiteX13" fmla="*/ 1083602 w 2306760"/>
                <a:gd name="connsiteY13" fmla="*/ 700644 h 1591293"/>
                <a:gd name="connsiteX14" fmla="*/ 1000475 w 2306760"/>
                <a:gd name="connsiteY14" fmla="*/ 760020 h 1591293"/>
                <a:gd name="connsiteX15" fmla="*/ 964849 w 2306760"/>
                <a:gd name="connsiteY15" fmla="*/ 771896 h 1591293"/>
                <a:gd name="connsiteX16" fmla="*/ 857971 w 2306760"/>
                <a:gd name="connsiteY16" fmla="*/ 831272 h 1591293"/>
                <a:gd name="connsiteX17" fmla="*/ 786719 w 2306760"/>
                <a:gd name="connsiteY17" fmla="*/ 866898 h 1591293"/>
                <a:gd name="connsiteX18" fmla="*/ 751093 w 2306760"/>
                <a:gd name="connsiteY18" fmla="*/ 890649 h 1591293"/>
                <a:gd name="connsiteX19" fmla="*/ 667966 w 2306760"/>
                <a:gd name="connsiteY19" fmla="*/ 914400 h 1591293"/>
                <a:gd name="connsiteX20" fmla="*/ 561088 w 2306760"/>
                <a:gd name="connsiteY20" fmla="*/ 985652 h 1591293"/>
                <a:gd name="connsiteX21" fmla="*/ 418584 w 2306760"/>
                <a:gd name="connsiteY21" fmla="*/ 1045028 h 1591293"/>
                <a:gd name="connsiteX22" fmla="*/ 74199 w 2306760"/>
                <a:gd name="connsiteY22" fmla="*/ 1187532 h 1591293"/>
                <a:gd name="connsiteX23" fmla="*/ 38573 w 2306760"/>
                <a:gd name="connsiteY23" fmla="*/ 1211283 h 1591293"/>
                <a:gd name="connsiteX24" fmla="*/ 2947 w 2306760"/>
                <a:gd name="connsiteY24" fmla="*/ 1223158 h 1591293"/>
                <a:gd name="connsiteX25" fmla="*/ 14823 w 2306760"/>
                <a:gd name="connsiteY25" fmla="*/ 1353787 h 1591293"/>
                <a:gd name="connsiteX26" fmla="*/ 97950 w 2306760"/>
                <a:gd name="connsiteY26" fmla="*/ 1448789 h 1591293"/>
                <a:gd name="connsiteX27" fmla="*/ 228579 w 2306760"/>
                <a:gd name="connsiteY27" fmla="*/ 1508166 h 1591293"/>
                <a:gd name="connsiteX28" fmla="*/ 276080 w 2306760"/>
                <a:gd name="connsiteY28" fmla="*/ 1520041 h 1591293"/>
                <a:gd name="connsiteX29" fmla="*/ 382958 w 2306760"/>
                <a:gd name="connsiteY29" fmla="*/ 1555667 h 1591293"/>
                <a:gd name="connsiteX30" fmla="*/ 537337 w 2306760"/>
                <a:gd name="connsiteY30" fmla="*/ 1591293 h 1591293"/>
                <a:gd name="connsiteX31" fmla="*/ 834220 w 2306760"/>
                <a:gd name="connsiteY31" fmla="*/ 1579418 h 1591293"/>
                <a:gd name="connsiteX32" fmla="*/ 1000475 w 2306760"/>
                <a:gd name="connsiteY32" fmla="*/ 1555667 h 1591293"/>
                <a:gd name="connsiteX33" fmla="*/ 1190480 w 2306760"/>
                <a:gd name="connsiteY33" fmla="*/ 1531917 h 1591293"/>
                <a:gd name="connsiteX34" fmla="*/ 1261732 w 2306760"/>
                <a:gd name="connsiteY34" fmla="*/ 1508166 h 1591293"/>
                <a:gd name="connsiteX35" fmla="*/ 1297358 w 2306760"/>
                <a:gd name="connsiteY35" fmla="*/ 1496291 h 1591293"/>
                <a:gd name="connsiteX36" fmla="*/ 1404236 w 2306760"/>
                <a:gd name="connsiteY36" fmla="*/ 1472540 h 1591293"/>
                <a:gd name="connsiteX37" fmla="*/ 1439862 w 2306760"/>
                <a:gd name="connsiteY37" fmla="*/ 1460665 h 1591293"/>
                <a:gd name="connsiteX38" fmla="*/ 1534864 w 2306760"/>
                <a:gd name="connsiteY38" fmla="*/ 1436914 h 1591293"/>
                <a:gd name="connsiteX39" fmla="*/ 1570490 w 2306760"/>
                <a:gd name="connsiteY39" fmla="*/ 1425039 h 1591293"/>
                <a:gd name="connsiteX40" fmla="*/ 1641742 w 2306760"/>
                <a:gd name="connsiteY40" fmla="*/ 1413163 h 1591293"/>
                <a:gd name="connsiteX41" fmla="*/ 1796121 w 2306760"/>
                <a:gd name="connsiteY41" fmla="*/ 1389413 h 1591293"/>
                <a:gd name="connsiteX42" fmla="*/ 1867373 w 2306760"/>
                <a:gd name="connsiteY42" fmla="*/ 1365662 h 1591293"/>
                <a:gd name="connsiteX43" fmla="*/ 2033628 w 2306760"/>
                <a:gd name="connsiteY43" fmla="*/ 1341911 h 1591293"/>
                <a:gd name="connsiteX44" fmla="*/ 2104880 w 2306760"/>
                <a:gd name="connsiteY44" fmla="*/ 1318161 h 1591293"/>
                <a:gd name="connsiteX45" fmla="*/ 2211758 w 2306760"/>
                <a:gd name="connsiteY45" fmla="*/ 1235033 h 1591293"/>
                <a:gd name="connsiteX46" fmla="*/ 2259259 w 2306760"/>
                <a:gd name="connsiteY46" fmla="*/ 1163781 h 1591293"/>
                <a:gd name="connsiteX47" fmla="*/ 2283010 w 2306760"/>
                <a:gd name="connsiteY47" fmla="*/ 961901 h 1591293"/>
                <a:gd name="connsiteX48" fmla="*/ 2306760 w 2306760"/>
                <a:gd name="connsiteY48" fmla="*/ 724394 h 1591293"/>
                <a:gd name="connsiteX49" fmla="*/ 2294885 w 2306760"/>
                <a:gd name="connsiteY49" fmla="*/ 308758 h 1591293"/>
                <a:gd name="connsiteX50" fmla="*/ 2271134 w 2306760"/>
                <a:gd name="connsiteY50" fmla="*/ 273132 h 1591293"/>
                <a:gd name="connsiteX51" fmla="*/ 2259259 w 2306760"/>
                <a:gd name="connsiteY51" fmla="*/ 237506 h 1591293"/>
                <a:gd name="connsiteX52" fmla="*/ 2176132 w 2306760"/>
                <a:gd name="connsiteY52" fmla="*/ 130628 h 1591293"/>
                <a:gd name="connsiteX53" fmla="*/ 2152381 w 2306760"/>
                <a:gd name="connsiteY53" fmla="*/ 95002 h 1591293"/>
                <a:gd name="connsiteX54" fmla="*/ 2081129 w 2306760"/>
                <a:gd name="connsiteY54" fmla="*/ 47501 h 1591293"/>
                <a:gd name="connsiteX55" fmla="*/ 2045503 w 2306760"/>
                <a:gd name="connsiteY55" fmla="*/ 23750 h 1591293"/>
                <a:gd name="connsiteX56" fmla="*/ 1950501 w 2306760"/>
                <a:gd name="connsiteY56" fmla="*/ 0 h 1591293"/>
                <a:gd name="connsiteX0" fmla="*/ 1950501 w 2306760"/>
                <a:gd name="connsiteY0" fmla="*/ 0 h 1591293"/>
                <a:gd name="connsiteX1" fmla="*/ 1950501 w 2306760"/>
                <a:gd name="connsiteY1" fmla="*/ 0 h 1591293"/>
                <a:gd name="connsiteX2" fmla="*/ 1772371 w 2306760"/>
                <a:gd name="connsiteY2" fmla="*/ 237506 h 1591293"/>
                <a:gd name="connsiteX3" fmla="*/ 1748620 w 2306760"/>
                <a:gd name="connsiteY3" fmla="*/ 273132 h 1591293"/>
                <a:gd name="connsiteX4" fmla="*/ 1677368 w 2306760"/>
                <a:gd name="connsiteY4" fmla="*/ 332509 h 1591293"/>
                <a:gd name="connsiteX5" fmla="*/ 1641742 w 2306760"/>
                <a:gd name="connsiteY5" fmla="*/ 368135 h 1591293"/>
                <a:gd name="connsiteX6" fmla="*/ 1570490 w 2306760"/>
                <a:gd name="connsiteY6" fmla="*/ 415636 h 1591293"/>
                <a:gd name="connsiteX7" fmla="*/ 1487363 w 2306760"/>
                <a:gd name="connsiteY7" fmla="*/ 463137 h 1591293"/>
                <a:gd name="connsiteX8" fmla="*/ 1404236 w 2306760"/>
                <a:gd name="connsiteY8" fmla="*/ 510639 h 1591293"/>
                <a:gd name="connsiteX9" fmla="*/ 1332984 w 2306760"/>
                <a:gd name="connsiteY9" fmla="*/ 558140 h 1591293"/>
                <a:gd name="connsiteX10" fmla="*/ 1226106 w 2306760"/>
                <a:gd name="connsiteY10" fmla="*/ 629392 h 1591293"/>
                <a:gd name="connsiteX11" fmla="*/ 1190480 w 2306760"/>
                <a:gd name="connsiteY11" fmla="*/ 653142 h 1591293"/>
                <a:gd name="connsiteX12" fmla="*/ 1154854 w 2306760"/>
                <a:gd name="connsiteY12" fmla="*/ 676893 h 1591293"/>
                <a:gd name="connsiteX13" fmla="*/ 1083602 w 2306760"/>
                <a:gd name="connsiteY13" fmla="*/ 700644 h 1591293"/>
                <a:gd name="connsiteX14" fmla="*/ 1000475 w 2306760"/>
                <a:gd name="connsiteY14" fmla="*/ 760020 h 1591293"/>
                <a:gd name="connsiteX15" fmla="*/ 964849 w 2306760"/>
                <a:gd name="connsiteY15" fmla="*/ 771896 h 1591293"/>
                <a:gd name="connsiteX16" fmla="*/ 857971 w 2306760"/>
                <a:gd name="connsiteY16" fmla="*/ 831272 h 1591293"/>
                <a:gd name="connsiteX17" fmla="*/ 786719 w 2306760"/>
                <a:gd name="connsiteY17" fmla="*/ 866898 h 1591293"/>
                <a:gd name="connsiteX18" fmla="*/ 667966 w 2306760"/>
                <a:gd name="connsiteY18" fmla="*/ 914400 h 1591293"/>
                <a:gd name="connsiteX19" fmla="*/ 561088 w 2306760"/>
                <a:gd name="connsiteY19" fmla="*/ 985652 h 1591293"/>
                <a:gd name="connsiteX20" fmla="*/ 418584 w 2306760"/>
                <a:gd name="connsiteY20" fmla="*/ 1045028 h 1591293"/>
                <a:gd name="connsiteX21" fmla="*/ 74199 w 2306760"/>
                <a:gd name="connsiteY21" fmla="*/ 1187532 h 1591293"/>
                <a:gd name="connsiteX22" fmla="*/ 38573 w 2306760"/>
                <a:gd name="connsiteY22" fmla="*/ 1211283 h 1591293"/>
                <a:gd name="connsiteX23" fmla="*/ 2947 w 2306760"/>
                <a:gd name="connsiteY23" fmla="*/ 1223158 h 1591293"/>
                <a:gd name="connsiteX24" fmla="*/ 14823 w 2306760"/>
                <a:gd name="connsiteY24" fmla="*/ 1353787 h 1591293"/>
                <a:gd name="connsiteX25" fmla="*/ 97950 w 2306760"/>
                <a:gd name="connsiteY25" fmla="*/ 1448789 h 1591293"/>
                <a:gd name="connsiteX26" fmla="*/ 228579 w 2306760"/>
                <a:gd name="connsiteY26" fmla="*/ 1508166 h 1591293"/>
                <a:gd name="connsiteX27" fmla="*/ 276080 w 2306760"/>
                <a:gd name="connsiteY27" fmla="*/ 1520041 h 1591293"/>
                <a:gd name="connsiteX28" fmla="*/ 382958 w 2306760"/>
                <a:gd name="connsiteY28" fmla="*/ 1555667 h 1591293"/>
                <a:gd name="connsiteX29" fmla="*/ 537337 w 2306760"/>
                <a:gd name="connsiteY29" fmla="*/ 1591293 h 1591293"/>
                <a:gd name="connsiteX30" fmla="*/ 834220 w 2306760"/>
                <a:gd name="connsiteY30" fmla="*/ 1579418 h 1591293"/>
                <a:gd name="connsiteX31" fmla="*/ 1000475 w 2306760"/>
                <a:gd name="connsiteY31" fmla="*/ 1555667 h 1591293"/>
                <a:gd name="connsiteX32" fmla="*/ 1190480 w 2306760"/>
                <a:gd name="connsiteY32" fmla="*/ 1531917 h 1591293"/>
                <a:gd name="connsiteX33" fmla="*/ 1261732 w 2306760"/>
                <a:gd name="connsiteY33" fmla="*/ 1508166 h 1591293"/>
                <a:gd name="connsiteX34" fmla="*/ 1297358 w 2306760"/>
                <a:gd name="connsiteY34" fmla="*/ 1496291 h 1591293"/>
                <a:gd name="connsiteX35" fmla="*/ 1404236 w 2306760"/>
                <a:gd name="connsiteY35" fmla="*/ 1472540 h 1591293"/>
                <a:gd name="connsiteX36" fmla="*/ 1439862 w 2306760"/>
                <a:gd name="connsiteY36" fmla="*/ 1460665 h 1591293"/>
                <a:gd name="connsiteX37" fmla="*/ 1534864 w 2306760"/>
                <a:gd name="connsiteY37" fmla="*/ 1436914 h 1591293"/>
                <a:gd name="connsiteX38" fmla="*/ 1570490 w 2306760"/>
                <a:gd name="connsiteY38" fmla="*/ 1425039 h 1591293"/>
                <a:gd name="connsiteX39" fmla="*/ 1641742 w 2306760"/>
                <a:gd name="connsiteY39" fmla="*/ 1413163 h 1591293"/>
                <a:gd name="connsiteX40" fmla="*/ 1796121 w 2306760"/>
                <a:gd name="connsiteY40" fmla="*/ 1389413 h 1591293"/>
                <a:gd name="connsiteX41" fmla="*/ 1867373 w 2306760"/>
                <a:gd name="connsiteY41" fmla="*/ 1365662 h 1591293"/>
                <a:gd name="connsiteX42" fmla="*/ 2033628 w 2306760"/>
                <a:gd name="connsiteY42" fmla="*/ 1341911 h 1591293"/>
                <a:gd name="connsiteX43" fmla="*/ 2104880 w 2306760"/>
                <a:gd name="connsiteY43" fmla="*/ 1318161 h 1591293"/>
                <a:gd name="connsiteX44" fmla="*/ 2211758 w 2306760"/>
                <a:gd name="connsiteY44" fmla="*/ 1235033 h 1591293"/>
                <a:gd name="connsiteX45" fmla="*/ 2259259 w 2306760"/>
                <a:gd name="connsiteY45" fmla="*/ 1163781 h 1591293"/>
                <a:gd name="connsiteX46" fmla="*/ 2283010 w 2306760"/>
                <a:gd name="connsiteY46" fmla="*/ 961901 h 1591293"/>
                <a:gd name="connsiteX47" fmla="*/ 2306760 w 2306760"/>
                <a:gd name="connsiteY47" fmla="*/ 724394 h 1591293"/>
                <a:gd name="connsiteX48" fmla="*/ 2294885 w 2306760"/>
                <a:gd name="connsiteY48" fmla="*/ 308758 h 1591293"/>
                <a:gd name="connsiteX49" fmla="*/ 2271134 w 2306760"/>
                <a:gd name="connsiteY49" fmla="*/ 273132 h 1591293"/>
                <a:gd name="connsiteX50" fmla="*/ 2259259 w 2306760"/>
                <a:gd name="connsiteY50" fmla="*/ 237506 h 1591293"/>
                <a:gd name="connsiteX51" fmla="*/ 2176132 w 2306760"/>
                <a:gd name="connsiteY51" fmla="*/ 130628 h 1591293"/>
                <a:gd name="connsiteX52" fmla="*/ 2152381 w 2306760"/>
                <a:gd name="connsiteY52" fmla="*/ 95002 h 1591293"/>
                <a:gd name="connsiteX53" fmla="*/ 2081129 w 2306760"/>
                <a:gd name="connsiteY53" fmla="*/ 47501 h 1591293"/>
                <a:gd name="connsiteX54" fmla="*/ 2045503 w 2306760"/>
                <a:gd name="connsiteY54" fmla="*/ 23750 h 1591293"/>
                <a:gd name="connsiteX55" fmla="*/ 1950501 w 2306760"/>
                <a:gd name="connsiteY55" fmla="*/ 0 h 1591293"/>
                <a:gd name="connsiteX0" fmla="*/ 1950501 w 2306760"/>
                <a:gd name="connsiteY0" fmla="*/ 0 h 1591293"/>
                <a:gd name="connsiteX1" fmla="*/ 1950501 w 2306760"/>
                <a:gd name="connsiteY1" fmla="*/ 0 h 1591293"/>
                <a:gd name="connsiteX2" fmla="*/ 1772371 w 2306760"/>
                <a:gd name="connsiteY2" fmla="*/ 237506 h 1591293"/>
                <a:gd name="connsiteX3" fmla="*/ 1748620 w 2306760"/>
                <a:gd name="connsiteY3" fmla="*/ 273132 h 1591293"/>
                <a:gd name="connsiteX4" fmla="*/ 1677368 w 2306760"/>
                <a:gd name="connsiteY4" fmla="*/ 332509 h 1591293"/>
                <a:gd name="connsiteX5" fmla="*/ 1641742 w 2306760"/>
                <a:gd name="connsiteY5" fmla="*/ 368135 h 1591293"/>
                <a:gd name="connsiteX6" fmla="*/ 1570490 w 2306760"/>
                <a:gd name="connsiteY6" fmla="*/ 415636 h 1591293"/>
                <a:gd name="connsiteX7" fmla="*/ 1487363 w 2306760"/>
                <a:gd name="connsiteY7" fmla="*/ 463137 h 1591293"/>
                <a:gd name="connsiteX8" fmla="*/ 1404236 w 2306760"/>
                <a:gd name="connsiteY8" fmla="*/ 510639 h 1591293"/>
                <a:gd name="connsiteX9" fmla="*/ 1332984 w 2306760"/>
                <a:gd name="connsiteY9" fmla="*/ 558140 h 1591293"/>
                <a:gd name="connsiteX10" fmla="*/ 1226106 w 2306760"/>
                <a:gd name="connsiteY10" fmla="*/ 629392 h 1591293"/>
                <a:gd name="connsiteX11" fmla="*/ 1190480 w 2306760"/>
                <a:gd name="connsiteY11" fmla="*/ 653142 h 1591293"/>
                <a:gd name="connsiteX12" fmla="*/ 1154854 w 2306760"/>
                <a:gd name="connsiteY12" fmla="*/ 676893 h 1591293"/>
                <a:gd name="connsiteX13" fmla="*/ 1083602 w 2306760"/>
                <a:gd name="connsiteY13" fmla="*/ 700644 h 1591293"/>
                <a:gd name="connsiteX14" fmla="*/ 1000475 w 2306760"/>
                <a:gd name="connsiteY14" fmla="*/ 760020 h 1591293"/>
                <a:gd name="connsiteX15" fmla="*/ 964849 w 2306760"/>
                <a:gd name="connsiteY15" fmla="*/ 771896 h 1591293"/>
                <a:gd name="connsiteX16" fmla="*/ 857971 w 2306760"/>
                <a:gd name="connsiteY16" fmla="*/ 831272 h 1591293"/>
                <a:gd name="connsiteX17" fmla="*/ 786719 w 2306760"/>
                <a:gd name="connsiteY17" fmla="*/ 866898 h 1591293"/>
                <a:gd name="connsiteX18" fmla="*/ 561088 w 2306760"/>
                <a:gd name="connsiteY18" fmla="*/ 985652 h 1591293"/>
                <a:gd name="connsiteX19" fmla="*/ 418584 w 2306760"/>
                <a:gd name="connsiteY19" fmla="*/ 1045028 h 1591293"/>
                <a:gd name="connsiteX20" fmla="*/ 74199 w 2306760"/>
                <a:gd name="connsiteY20" fmla="*/ 1187532 h 1591293"/>
                <a:gd name="connsiteX21" fmla="*/ 38573 w 2306760"/>
                <a:gd name="connsiteY21" fmla="*/ 1211283 h 1591293"/>
                <a:gd name="connsiteX22" fmla="*/ 2947 w 2306760"/>
                <a:gd name="connsiteY22" fmla="*/ 1223158 h 1591293"/>
                <a:gd name="connsiteX23" fmla="*/ 14823 w 2306760"/>
                <a:gd name="connsiteY23" fmla="*/ 1353787 h 1591293"/>
                <a:gd name="connsiteX24" fmla="*/ 97950 w 2306760"/>
                <a:gd name="connsiteY24" fmla="*/ 1448789 h 1591293"/>
                <a:gd name="connsiteX25" fmla="*/ 228579 w 2306760"/>
                <a:gd name="connsiteY25" fmla="*/ 1508166 h 1591293"/>
                <a:gd name="connsiteX26" fmla="*/ 276080 w 2306760"/>
                <a:gd name="connsiteY26" fmla="*/ 1520041 h 1591293"/>
                <a:gd name="connsiteX27" fmla="*/ 382958 w 2306760"/>
                <a:gd name="connsiteY27" fmla="*/ 1555667 h 1591293"/>
                <a:gd name="connsiteX28" fmla="*/ 537337 w 2306760"/>
                <a:gd name="connsiteY28" fmla="*/ 1591293 h 1591293"/>
                <a:gd name="connsiteX29" fmla="*/ 834220 w 2306760"/>
                <a:gd name="connsiteY29" fmla="*/ 1579418 h 1591293"/>
                <a:gd name="connsiteX30" fmla="*/ 1000475 w 2306760"/>
                <a:gd name="connsiteY30" fmla="*/ 1555667 h 1591293"/>
                <a:gd name="connsiteX31" fmla="*/ 1190480 w 2306760"/>
                <a:gd name="connsiteY31" fmla="*/ 1531917 h 1591293"/>
                <a:gd name="connsiteX32" fmla="*/ 1261732 w 2306760"/>
                <a:gd name="connsiteY32" fmla="*/ 1508166 h 1591293"/>
                <a:gd name="connsiteX33" fmla="*/ 1297358 w 2306760"/>
                <a:gd name="connsiteY33" fmla="*/ 1496291 h 1591293"/>
                <a:gd name="connsiteX34" fmla="*/ 1404236 w 2306760"/>
                <a:gd name="connsiteY34" fmla="*/ 1472540 h 1591293"/>
                <a:gd name="connsiteX35" fmla="*/ 1439862 w 2306760"/>
                <a:gd name="connsiteY35" fmla="*/ 1460665 h 1591293"/>
                <a:gd name="connsiteX36" fmla="*/ 1534864 w 2306760"/>
                <a:gd name="connsiteY36" fmla="*/ 1436914 h 1591293"/>
                <a:gd name="connsiteX37" fmla="*/ 1570490 w 2306760"/>
                <a:gd name="connsiteY37" fmla="*/ 1425039 h 1591293"/>
                <a:gd name="connsiteX38" fmla="*/ 1641742 w 2306760"/>
                <a:gd name="connsiteY38" fmla="*/ 1413163 h 1591293"/>
                <a:gd name="connsiteX39" fmla="*/ 1796121 w 2306760"/>
                <a:gd name="connsiteY39" fmla="*/ 1389413 h 1591293"/>
                <a:gd name="connsiteX40" fmla="*/ 1867373 w 2306760"/>
                <a:gd name="connsiteY40" fmla="*/ 1365662 h 1591293"/>
                <a:gd name="connsiteX41" fmla="*/ 2033628 w 2306760"/>
                <a:gd name="connsiteY41" fmla="*/ 1341911 h 1591293"/>
                <a:gd name="connsiteX42" fmla="*/ 2104880 w 2306760"/>
                <a:gd name="connsiteY42" fmla="*/ 1318161 h 1591293"/>
                <a:gd name="connsiteX43" fmla="*/ 2211758 w 2306760"/>
                <a:gd name="connsiteY43" fmla="*/ 1235033 h 1591293"/>
                <a:gd name="connsiteX44" fmla="*/ 2259259 w 2306760"/>
                <a:gd name="connsiteY44" fmla="*/ 1163781 h 1591293"/>
                <a:gd name="connsiteX45" fmla="*/ 2283010 w 2306760"/>
                <a:gd name="connsiteY45" fmla="*/ 961901 h 1591293"/>
                <a:gd name="connsiteX46" fmla="*/ 2306760 w 2306760"/>
                <a:gd name="connsiteY46" fmla="*/ 724394 h 1591293"/>
                <a:gd name="connsiteX47" fmla="*/ 2294885 w 2306760"/>
                <a:gd name="connsiteY47" fmla="*/ 308758 h 1591293"/>
                <a:gd name="connsiteX48" fmla="*/ 2271134 w 2306760"/>
                <a:gd name="connsiteY48" fmla="*/ 273132 h 1591293"/>
                <a:gd name="connsiteX49" fmla="*/ 2259259 w 2306760"/>
                <a:gd name="connsiteY49" fmla="*/ 237506 h 1591293"/>
                <a:gd name="connsiteX50" fmla="*/ 2176132 w 2306760"/>
                <a:gd name="connsiteY50" fmla="*/ 130628 h 1591293"/>
                <a:gd name="connsiteX51" fmla="*/ 2152381 w 2306760"/>
                <a:gd name="connsiteY51" fmla="*/ 95002 h 1591293"/>
                <a:gd name="connsiteX52" fmla="*/ 2081129 w 2306760"/>
                <a:gd name="connsiteY52" fmla="*/ 47501 h 1591293"/>
                <a:gd name="connsiteX53" fmla="*/ 2045503 w 2306760"/>
                <a:gd name="connsiteY53" fmla="*/ 23750 h 1591293"/>
                <a:gd name="connsiteX54" fmla="*/ 1950501 w 2306760"/>
                <a:gd name="connsiteY54" fmla="*/ 0 h 1591293"/>
                <a:gd name="connsiteX0" fmla="*/ 1950501 w 2306760"/>
                <a:gd name="connsiteY0" fmla="*/ 0 h 1591293"/>
                <a:gd name="connsiteX1" fmla="*/ 1950501 w 2306760"/>
                <a:gd name="connsiteY1" fmla="*/ 0 h 1591293"/>
                <a:gd name="connsiteX2" fmla="*/ 1772371 w 2306760"/>
                <a:gd name="connsiteY2" fmla="*/ 237506 h 1591293"/>
                <a:gd name="connsiteX3" fmla="*/ 1748620 w 2306760"/>
                <a:gd name="connsiteY3" fmla="*/ 273132 h 1591293"/>
                <a:gd name="connsiteX4" fmla="*/ 1677368 w 2306760"/>
                <a:gd name="connsiteY4" fmla="*/ 332509 h 1591293"/>
                <a:gd name="connsiteX5" fmla="*/ 1641742 w 2306760"/>
                <a:gd name="connsiteY5" fmla="*/ 368135 h 1591293"/>
                <a:gd name="connsiteX6" fmla="*/ 1570490 w 2306760"/>
                <a:gd name="connsiteY6" fmla="*/ 415636 h 1591293"/>
                <a:gd name="connsiteX7" fmla="*/ 1487363 w 2306760"/>
                <a:gd name="connsiteY7" fmla="*/ 463137 h 1591293"/>
                <a:gd name="connsiteX8" fmla="*/ 1404236 w 2306760"/>
                <a:gd name="connsiteY8" fmla="*/ 510639 h 1591293"/>
                <a:gd name="connsiteX9" fmla="*/ 1332984 w 2306760"/>
                <a:gd name="connsiteY9" fmla="*/ 558140 h 1591293"/>
                <a:gd name="connsiteX10" fmla="*/ 1226106 w 2306760"/>
                <a:gd name="connsiteY10" fmla="*/ 629392 h 1591293"/>
                <a:gd name="connsiteX11" fmla="*/ 1190480 w 2306760"/>
                <a:gd name="connsiteY11" fmla="*/ 653142 h 1591293"/>
                <a:gd name="connsiteX12" fmla="*/ 1154854 w 2306760"/>
                <a:gd name="connsiteY12" fmla="*/ 676893 h 1591293"/>
                <a:gd name="connsiteX13" fmla="*/ 1083602 w 2306760"/>
                <a:gd name="connsiteY13" fmla="*/ 700644 h 1591293"/>
                <a:gd name="connsiteX14" fmla="*/ 1000475 w 2306760"/>
                <a:gd name="connsiteY14" fmla="*/ 760020 h 1591293"/>
                <a:gd name="connsiteX15" fmla="*/ 964849 w 2306760"/>
                <a:gd name="connsiteY15" fmla="*/ 771896 h 1591293"/>
                <a:gd name="connsiteX16" fmla="*/ 786719 w 2306760"/>
                <a:gd name="connsiteY16" fmla="*/ 866898 h 1591293"/>
                <a:gd name="connsiteX17" fmla="*/ 561088 w 2306760"/>
                <a:gd name="connsiteY17" fmla="*/ 985652 h 1591293"/>
                <a:gd name="connsiteX18" fmla="*/ 418584 w 2306760"/>
                <a:gd name="connsiteY18" fmla="*/ 1045028 h 1591293"/>
                <a:gd name="connsiteX19" fmla="*/ 74199 w 2306760"/>
                <a:gd name="connsiteY19" fmla="*/ 1187532 h 1591293"/>
                <a:gd name="connsiteX20" fmla="*/ 38573 w 2306760"/>
                <a:gd name="connsiteY20" fmla="*/ 1211283 h 1591293"/>
                <a:gd name="connsiteX21" fmla="*/ 2947 w 2306760"/>
                <a:gd name="connsiteY21" fmla="*/ 1223158 h 1591293"/>
                <a:gd name="connsiteX22" fmla="*/ 14823 w 2306760"/>
                <a:gd name="connsiteY22" fmla="*/ 1353787 h 1591293"/>
                <a:gd name="connsiteX23" fmla="*/ 97950 w 2306760"/>
                <a:gd name="connsiteY23" fmla="*/ 1448789 h 1591293"/>
                <a:gd name="connsiteX24" fmla="*/ 228579 w 2306760"/>
                <a:gd name="connsiteY24" fmla="*/ 1508166 h 1591293"/>
                <a:gd name="connsiteX25" fmla="*/ 276080 w 2306760"/>
                <a:gd name="connsiteY25" fmla="*/ 1520041 h 1591293"/>
                <a:gd name="connsiteX26" fmla="*/ 382958 w 2306760"/>
                <a:gd name="connsiteY26" fmla="*/ 1555667 h 1591293"/>
                <a:gd name="connsiteX27" fmla="*/ 537337 w 2306760"/>
                <a:gd name="connsiteY27" fmla="*/ 1591293 h 1591293"/>
                <a:gd name="connsiteX28" fmla="*/ 834220 w 2306760"/>
                <a:gd name="connsiteY28" fmla="*/ 1579418 h 1591293"/>
                <a:gd name="connsiteX29" fmla="*/ 1000475 w 2306760"/>
                <a:gd name="connsiteY29" fmla="*/ 1555667 h 1591293"/>
                <a:gd name="connsiteX30" fmla="*/ 1190480 w 2306760"/>
                <a:gd name="connsiteY30" fmla="*/ 1531917 h 1591293"/>
                <a:gd name="connsiteX31" fmla="*/ 1261732 w 2306760"/>
                <a:gd name="connsiteY31" fmla="*/ 1508166 h 1591293"/>
                <a:gd name="connsiteX32" fmla="*/ 1297358 w 2306760"/>
                <a:gd name="connsiteY32" fmla="*/ 1496291 h 1591293"/>
                <a:gd name="connsiteX33" fmla="*/ 1404236 w 2306760"/>
                <a:gd name="connsiteY33" fmla="*/ 1472540 h 1591293"/>
                <a:gd name="connsiteX34" fmla="*/ 1439862 w 2306760"/>
                <a:gd name="connsiteY34" fmla="*/ 1460665 h 1591293"/>
                <a:gd name="connsiteX35" fmla="*/ 1534864 w 2306760"/>
                <a:gd name="connsiteY35" fmla="*/ 1436914 h 1591293"/>
                <a:gd name="connsiteX36" fmla="*/ 1570490 w 2306760"/>
                <a:gd name="connsiteY36" fmla="*/ 1425039 h 1591293"/>
                <a:gd name="connsiteX37" fmla="*/ 1641742 w 2306760"/>
                <a:gd name="connsiteY37" fmla="*/ 1413163 h 1591293"/>
                <a:gd name="connsiteX38" fmla="*/ 1796121 w 2306760"/>
                <a:gd name="connsiteY38" fmla="*/ 1389413 h 1591293"/>
                <a:gd name="connsiteX39" fmla="*/ 1867373 w 2306760"/>
                <a:gd name="connsiteY39" fmla="*/ 1365662 h 1591293"/>
                <a:gd name="connsiteX40" fmla="*/ 2033628 w 2306760"/>
                <a:gd name="connsiteY40" fmla="*/ 1341911 h 1591293"/>
                <a:gd name="connsiteX41" fmla="*/ 2104880 w 2306760"/>
                <a:gd name="connsiteY41" fmla="*/ 1318161 h 1591293"/>
                <a:gd name="connsiteX42" fmla="*/ 2211758 w 2306760"/>
                <a:gd name="connsiteY42" fmla="*/ 1235033 h 1591293"/>
                <a:gd name="connsiteX43" fmla="*/ 2259259 w 2306760"/>
                <a:gd name="connsiteY43" fmla="*/ 1163781 h 1591293"/>
                <a:gd name="connsiteX44" fmla="*/ 2283010 w 2306760"/>
                <a:gd name="connsiteY44" fmla="*/ 961901 h 1591293"/>
                <a:gd name="connsiteX45" fmla="*/ 2306760 w 2306760"/>
                <a:gd name="connsiteY45" fmla="*/ 724394 h 1591293"/>
                <a:gd name="connsiteX46" fmla="*/ 2294885 w 2306760"/>
                <a:gd name="connsiteY46" fmla="*/ 308758 h 1591293"/>
                <a:gd name="connsiteX47" fmla="*/ 2271134 w 2306760"/>
                <a:gd name="connsiteY47" fmla="*/ 273132 h 1591293"/>
                <a:gd name="connsiteX48" fmla="*/ 2259259 w 2306760"/>
                <a:gd name="connsiteY48" fmla="*/ 237506 h 1591293"/>
                <a:gd name="connsiteX49" fmla="*/ 2176132 w 2306760"/>
                <a:gd name="connsiteY49" fmla="*/ 130628 h 1591293"/>
                <a:gd name="connsiteX50" fmla="*/ 2152381 w 2306760"/>
                <a:gd name="connsiteY50" fmla="*/ 95002 h 1591293"/>
                <a:gd name="connsiteX51" fmla="*/ 2081129 w 2306760"/>
                <a:gd name="connsiteY51" fmla="*/ 47501 h 1591293"/>
                <a:gd name="connsiteX52" fmla="*/ 2045503 w 2306760"/>
                <a:gd name="connsiteY52" fmla="*/ 23750 h 1591293"/>
                <a:gd name="connsiteX53" fmla="*/ 1950501 w 2306760"/>
                <a:gd name="connsiteY53" fmla="*/ 0 h 1591293"/>
                <a:gd name="connsiteX0" fmla="*/ 1950501 w 2306760"/>
                <a:gd name="connsiteY0" fmla="*/ 0 h 1591293"/>
                <a:gd name="connsiteX1" fmla="*/ 1950501 w 2306760"/>
                <a:gd name="connsiteY1" fmla="*/ 0 h 1591293"/>
                <a:gd name="connsiteX2" fmla="*/ 1772371 w 2306760"/>
                <a:gd name="connsiteY2" fmla="*/ 237506 h 1591293"/>
                <a:gd name="connsiteX3" fmla="*/ 1748620 w 2306760"/>
                <a:gd name="connsiteY3" fmla="*/ 273132 h 1591293"/>
                <a:gd name="connsiteX4" fmla="*/ 1677368 w 2306760"/>
                <a:gd name="connsiteY4" fmla="*/ 332509 h 1591293"/>
                <a:gd name="connsiteX5" fmla="*/ 1641742 w 2306760"/>
                <a:gd name="connsiteY5" fmla="*/ 368135 h 1591293"/>
                <a:gd name="connsiteX6" fmla="*/ 1570490 w 2306760"/>
                <a:gd name="connsiteY6" fmla="*/ 415636 h 1591293"/>
                <a:gd name="connsiteX7" fmla="*/ 1487363 w 2306760"/>
                <a:gd name="connsiteY7" fmla="*/ 463137 h 1591293"/>
                <a:gd name="connsiteX8" fmla="*/ 1404236 w 2306760"/>
                <a:gd name="connsiteY8" fmla="*/ 510639 h 1591293"/>
                <a:gd name="connsiteX9" fmla="*/ 1332984 w 2306760"/>
                <a:gd name="connsiteY9" fmla="*/ 558140 h 1591293"/>
                <a:gd name="connsiteX10" fmla="*/ 1226106 w 2306760"/>
                <a:gd name="connsiteY10" fmla="*/ 629392 h 1591293"/>
                <a:gd name="connsiteX11" fmla="*/ 1190480 w 2306760"/>
                <a:gd name="connsiteY11" fmla="*/ 653142 h 1591293"/>
                <a:gd name="connsiteX12" fmla="*/ 1154854 w 2306760"/>
                <a:gd name="connsiteY12" fmla="*/ 676893 h 1591293"/>
                <a:gd name="connsiteX13" fmla="*/ 1083602 w 2306760"/>
                <a:gd name="connsiteY13" fmla="*/ 700644 h 1591293"/>
                <a:gd name="connsiteX14" fmla="*/ 1000475 w 2306760"/>
                <a:gd name="connsiteY14" fmla="*/ 760020 h 1591293"/>
                <a:gd name="connsiteX15" fmla="*/ 964849 w 2306760"/>
                <a:gd name="connsiteY15" fmla="*/ 771896 h 1591293"/>
                <a:gd name="connsiteX16" fmla="*/ 561088 w 2306760"/>
                <a:gd name="connsiteY16" fmla="*/ 985652 h 1591293"/>
                <a:gd name="connsiteX17" fmla="*/ 418584 w 2306760"/>
                <a:gd name="connsiteY17" fmla="*/ 1045028 h 1591293"/>
                <a:gd name="connsiteX18" fmla="*/ 74199 w 2306760"/>
                <a:gd name="connsiteY18" fmla="*/ 1187532 h 1591293"/>
                <a:gd name="connsiteX19" fmla="*/ 38573 w 2306760"/>
                <a:gd name="connsiteY19" fmla="*/ 1211283 h 1591293"/>
                <a:gd name="connsiteX20" fmla="*/ 2947 w 2306760"/>
                <a:gd name="connsiteY20" fmla="*/ 1223158 h 1591293"/>
                <a:gd name="connsiteX21" fmla="*/ 14823 w 2306760"/>
                <a:gd name="connsiteY21" fmla="*/ 1353787 h 1591293"/>
                <a:gd name="connsiteX22" fmla="*/ 97950 w 2306760"/>
                <a:gd name="connsiteY22" fmla="*/ 1448789 h 1591293"/>
                <a:gd name="connsiteX23" fmla="*/ 228579 w 2306760"/>
                <a:gd name="connsiteY23" fmla="*/ 1508166 h 1591293"/>
                <a:gd name="connsiteX24" fmla="*/ 276080 w 2306760"/>
                <a:gd name="connsiteY24" fmla="*/ 1520041 h 1591293"/>
                <a:gd name="connsiteX25" fmla="*/ 382958 w 2306760"/>
                <a:gd name="connsiteY25" fmla="*/ 1555667 h 1591293"/>
                <a:gd name="connsiteX26" fmla="*/ 537337 w 2306760"/>
                <a:gd name="connsiteY26" fmla="*/ 1591293 h 1591293"/>
                <a:gd name="connsiteX27" fmla="*/ 834220 w 2306760"/>
                <a:gd name="connsiteY27" fmla="*/ 1579418 h 1591293"/>
                <a:gd name="connsiteX28" fmla="*/ 1000475 w 2306760"/>
                <a:gd name="connsiteY28" fmla="*/ 1555667 h 1591293"/>
                <a:gd name="connsiteX29" fmla="*/ 1190480 w 2306760"/>
                <a:gd name="connsiteY29" fmla="*/ 1531917 h 1591293"/>
                <a:gd name="connsiteX30" fmla="*/ 1261732 w 2306760"/>
                <a:gd name="connsiteY30" fmla="*/ 1508166 h 1591293"/>
                <a:gd name="connsiteX31" fmla="*/ 1297358 w 2306760"/>
                <a:gd name="connsiteY31" fmla="*/ 1496291 h 1591293"/>
                <a:gd name="connsiteX32" fmla="*/ 1404236 w 2306760"/>
                <a:gd name="connsiteY32" fmla="*/ 1472540 h 1591293"/>
                <a:gd name="connsiteX33" fmla="*/ 1439862 w 2306760"/>
                <a:gd name="connsiteY33" fmla="*/ 1460665 h 1591293"/>
                <a:gd name="connsiteX34" fmla="*/ 1534864 w 2306760"/>
                <a:gd name="connsiteY34" fmla="*/ 1436914 h 1591293"/>
                <a:gd name="connsiteX35" fmla="*/ 1570490 w 2306760"/>
                <a:gd name="connsiteY35" fmla="*/ 1425039 h 1591293"/>
                <a:gd name="connsiteX36" fmla="*/ 1641742 w 2306760"/>
                <a:gd name="connsiteY36" fmla="*/ 1413163 h 1591293"/>
                <a:gd name="connsiteX37" fmla="*/ 1796121 w 2306760"/>
                <a:gd name="connsiteY37" fmla="*/ 1389413 h 1591293"/>
                <a:gd name="connsiteX38" fmla="*/ 1867373 w 2306760"/>
                <a:gd name="connsiteY38" fmla="*/ 1365662 h 1591293"/>
                <a:gd name="connsiteX39" fmla="*/ 2033628 w 2306760"/>
                <a:gd name="connsiteY39" fmla="*/ 1341911 h 1591293"/>
                <a:gd name="connsiteX40" fmla="*/ 2104880 w 2306760"/>
                <a:gd name="connsiteY40" fmla="*/ 1318161 h 1591293"/>
                <a:gd name="connsiteX41" fmla="*/ 2211758 w 2306760"/>
                <a:gd name="connsiteY41" fmla="*/ 1235033 h 1591293"/>
                <a:gd name="connsiteX42" fmla="*/ 2259259 w 2306760"/>
                <a:gd name="connsiteY42" fmla="*/ 1163781 h 1591293"/>
                <a:gd name="connsiteX43" fmla="*/ 2283010 w 2306760"/>
                <a:gd name="connsiteY43" fmla="*/ 961901 h 1591293"/>
                <a:gd name="connsiteX44" fmla="*/ 2306760 w 2306760"/>
                <a:gd name="connsiteY44" fmla="*/ 724394 h 1591293"/>
                <a:gd name="connsiteX45" fmla="*/ 2294885 w 2306760"/>
                <a:gd name="connsiteY45" fmla="*/ 308758 h 1591293"/>
                <a:gd name="connsiteX46" fmla="*/ 2271134 w 2306760"/>
                <a:gd name="connsiteY46" fmla="*/ 273132 h 1591293"/>
                <a:gd name="connsiteX47" fmla="*/ 2259259 w 2306760"/>
                <a:gd name="connsiteY47" fmla="*/ 237506 h 1591293"/>
                <a:gd name="connsiteX48" fmla="*/ 2176132 w 2306760"/>
                <a:gd name="connsiteY48" fmla="*/ 130628 h 1591293"/>
                <a:gd name="connsiteX49" fmla="*/ 2152381 w 2306760"/>
                <a:gd name="connsiteY49" fmla="*/ 95002 h 1591293"/>
                <a:gd name="connsiteX50" fmla="*/ 2081129 w 2306760"/>
                <a:gd name="connsiteY50" fmla="*/ 47501 h 1591293"/>
                <a:gd name="connsiteX51" fmla="*/ 2045503 w 2306760"/>
                <a:gd name="connsiteY51" fmla="*/ 23750 h 1591293"/>
                <a:gd name="connsiteX52" fmla="*/ 1950501 w 2306760"/>
                <a:gd name="connsiteY52" fmla="*/ 0 h 1591293"/>
                <a:gd name="connsiteX0" fmla="*/ 1950501 w 2306760"/>
                <a:gd name="connsiteY0" fmla="*/ 0 h 1591293"/>
                <a:gd name="connsiteX1" fmla="*/ 1950501 w 2306760"/>
                <a:gd name="connsiteY1" fmla="*/ 0 h 1591293"/>
                <a:gd name="connsiteX2" fmla="*/ 1772371 w 2306760"/>
                <a:gd name="connsiteY2" fmla="*/ 237506 h 1591293"/>
                <a:gd name="connsiteX3" fmla="*/ 1748620 w 2306760"/>
                <a:gd name="connsiteY3" fmla="*/ 273132 h 1591293"/>
                <a:gd name="connsiteX4" fmla="*/ 1677368 w 2306760"/>
                <a:gd name="connsiteY4" fmla="*/ 332509 h 1591293"/>
                <a:gd name="connsiteX5" fmla="*/ 1641742 w 2306760"/>
                <a:gd name="connsiteY5" fmla="*/ 368135 h 1591293"/>
                <a:gd name="connsiteX6" fmla="*/ 1570490 w 2306760"/>
                <a:gd name="connsiteY6" fmla="*/ 415636 h 1591293"/>
                <a:gd name="connsiteX7" fmla="*/ 1487363 w 2306760"/>
                <a:gd name="connsiteY7" fmla="*/ 463137 h 1591293"/>
                <a:gd name="connsiteX8" fmla="*/ 1404236 w 2306760"/>
                <a:gd name="connsiteY8" fmla="*/ 510639 h 1591293"/>
                <a:gd name="connsiteX9" fmla="*/ 1332984 w 2306760"/>
                <a:gd name="connsiteY9" fmla="*/ 558140 h 1591293"/>
                <a:gd name="connsiteX10" fmla="*/ 1226106 w 2306760"/>
                <a:gd name="connsiteY10" fmla="*/ 629392 h 1591293"/>
                <a:gd name="connsiteX11" fmla="*/ 1190480 w 2306760"/>
                <a:gd name="connsiteY11" fmla="*/ 653142 h 1591293"/>
                <a:gd name="connsiteX12" fmla="*/ 1154854 w 2306760"/>
                <a:gd name="connsiteY12" fmla="*/ 676893 h 1591293"/>
                <a:gd name="connsiteX13" fmla="*/ 1083602 w 2306760"/>
                <a:gd name="connsiteY13" fmla="*/ 700644 h 1591293"/>
                <a:gd name="connsiteX14" fmla="*/ 1000475 w 2306760"/>
                <a:gd name="connsiteY14" fmla="*/ 760020 h 1591293"/>
                <a:gd name="connsiteX15" fmla="*/ 964849 w 2306760"/>
                <a:gd name="connsiteY15" fmla="*/ 771896 h 1591293"/>
                <a:gd name="connsiteX16" fmla="*/ 418584 w 2306760"/>
                <a:gd name="connsiteY16" fmla="*/ 1045028 h 1591293"/>
                <a:gd name="connsiteX17" fmla="*/ 74199 w 2306760"/>
                <a:gd name="connsiteY17" fmla="*/ 1187532 h 1591293"/>
                <a:gd name="connsiteX18" fmla="*/ 38573 w 2306760"/>
                <a:gd name="connsiteY18" fmla="*/ 1211283 h 1591293"/>
                <a:gd name="connsiteX19" fmla="*/ 2947 w 2306760"/>
                <a:gd name="connsiteY19" fmla="*/ 1223158 h 1591293"/>
                <a:gd name="connsiteX20" fmla="*/ 14823 w 2306760"/>
                <a:gd name="connsiteY20" fmla="*/ 1353787 h 1591293"/>
                <a:gd name="connsiteX21" fmla="*/ 97950 w 2306760"/>
                <a:gd name="connsiteY21" fmla="*/ 1448789 h 1591293"/>
                <a:gd name="connsiteX22" fmla="*/ 228579 w 2306760"/>
                <a:gd name="connsiteY22" fmla="*/ 1508166 h 1591293"/>
                <a:gd name="connsiteX23" fmla="*/ 276080 w 2306760"/>
                <a:gd name="connsiteY23" fmla="*/ 1520041 h 1591293"/>
                <a:gd name="connsiteX24" fmla="*/ 382958 w 2306760"/>
                <a:gd name="connsiteY24" fmla="*/ 1555667 h 1591293"/>
                <a:gd name="connsiteX25" fmla="*/ 537337 w 2306760"/>
                <a:gd name="connsiteY25" fmla="*/ 1591293 h 1591293"/>
                <a:gd name="connsiteX26" fmla="*/ 834220 w 2306760"/>
                <a:gd name="connsiteY26" fmla="*/ 1579418 h 1591293"/>
                <a:gd name="connsiteX27" fmla="*/ 1000475 w 2306760"/>
                <a:gd name="connsiteY27" fmla="*/ 1555667 h 1591293"/>
                <a:gd name="connsiteX28" fmla="*/ 1190480 w 2306760"/>
                <a:gd name="connsiteY28" fmla="*/ 1531917 h 1591293"/>
                <a:gd name="connsiteX29" fmla="*/ 1261732 w 2306760"/>
                <a:gd name="connsiteY29" fmla="*/ 1508166 h 1591293"/>
                <a:gd name="connsiteX30" fmla="*/ 1297358 w 2306760"/>
                <a:gd name="connsiteY30" fmla="*/ 1496291 h 1591293"/>
                <a:gd name="connsiteX31" fmla="*/ 1404236 w 2306760"/>
                <a:gd name="connsiteY31" fmla="*/ 1472540 h 1591293"/>
                <a:gd name="connsiteX32" fmla="*/ 1439862 w 2306760"/>
                <a:gd name="connsiteY32" fmla="*/ 1460665 h 1591293"/>
                <a:gd name="connsiteX33" fmla="*/ 1534864 w 2306760"/>
                <a:gd name="connsiteY33" fmla="*/ 1436914 h 1591293"/>
                <a:gd name="connsiteX34" fmla="*/ 1570490 w 2306760"/>
                <a:gd name="connsiteY34" fmla="*/ 1425039 h 1591293"/>
                <a:gd name="connsiteX35" fmla="*/ 1641742 w 2306760"/>
                <a:gd name="connsiteY35" fmla="*/ 1413163 h 1591293"/>
                <a:gd name="connsiteX36" fmla="*/ 1796121 w 2306760"/>
                <a:gd name="connsiteY36" fmla="*/ 1389413 h 1591293"/>
                <a:gd name="connsiteX37" fmla="*/ 1867373 w 2306760"/>
                <a:gd name="connsiteY37" fmla="*/ 1365662 h 1591293"/>
                <a:gd name="connsiteX38" fmla="*/ 2033628 w 2306760"/>
                <a:gd name="connsiteY38" fmla="*/ 1341911 h 1591293"/>
                <a:gd name="connsiteX39" fmla="*/ 2104880 w 2306760"/>
                <a:gd name="connsiteY39" fmla="*/ 1318161 h 1591293"/>
                <a:gd name="connsiteX40" fmla="*/ 2211758 w 2306760"/>
                <a:gd name="connsiteY40" fmla="*/ 1235033 h 1591293"/>
                <a:gd name="connsiteX41" fmla="*/ 2259259 w 2306760"/>
                <a:gd name="connsiteY41" fmla="*/ 1163781 h 1591293"/>
                <a:gd name="connsiteX42" fmla="*/ 2283010 w 2306760"/>
                <a:gd name="connsiteY42" fmla="*/ 961901 h 1591293"/>
                <a:gd name="connsiteX43" fmla="*/ 2306760 w 2306760"/>
                <a:gd name="connsiteY43" fmla="*/ 724394 h 1591293"/>
                <a:gd name="connsiteX44" fmla="*/ 2294885 w 2306760"/>
                <a:gd name="connsiteY44" fmla="*/ 308758 h 1591293"/>
                <a:gd name="connsiteX45" fmla="*/ 2271134 w 2306760"/>
                <a:gd name="connsiteY45" fmla="*/ 273132 h 1591293"/>
                <a:gd name="connsiteX46" fmla="*/ 2259259 w 2306760"/>
                <a:gd name="connsiteY46" fmla="*/ 237506 h 1591293"/>
                <a:gd name="connsiteX47" fmla="*/ 2176132 w 2306760"/>
                <a:gd name="connsiteY47" fmla="*/ 130628 h 1591293"/>
                <a:gd name="connsiteX48" fmla="*/ 2152381 w 2306760"/>
                <a:gd name="connsiteY48" fmla="*/ 95002 h 1591293"/>
                <a:gd name="connsiteX49" fmla="*/ 2081129 w 2306760"/>
                <a:gd name="connsiteY49" fmla="*/ 47501 h 1591293"/>
                <a:gd name="connsiteX50" fmla="*/ 2045503 w 2306760"/>
                <a:gd name="connsiteY50" fmla="*/ 23750 h 1591293"/>
                <a:gd name="connsiteX51" fmla="*/ 1950501 w 2306760"/>
                <a:gd name="connsiteY51" fmla="*/ 0 h 1591293"/>
                <a:gd name="connsiteX0" fmla="*/ 1950501 w 2306760"/>
                <a:gd name="connsiteY0" fmla="*/ 0 h 1591293"/>
                <a:gd name="connsiteX1" fmla="*/ 1950501 w 2306760"/>
                <a:gd name="connsiteY1" fmla="*/ 0 h 1591293"/>
                <a:gd name="connsiteX2" fmla="*/ 1772371 w 2306760"/>
                <a:gd name="connsiteY2" fmla="*/ 237506 h 1591293"/>
                <a:gd name="connsiteX3" fmla="*/ 1748620 w 2306760"/>
                <a:gd name="connsiteY3" fmla="*/ 273132 h 1591293"/>
                <a:gd name="connsiteX4" fmla="*/ 1677368 w 2306760"/>
                <a:gd name="connsiteY4" fmla="*/ 332509 h 1591293"/>
                <a:gd name="connsiteX5" fmla="*/ 1641742 w 2306760"/>
                <a:gd name="connsiteY5" fmla="*/ 368135 h 1591293"/>
                <a:gd name="connsiteX6" fmla="*/ 1570490 w 2306760"/>
                <a:gd name="connsiteY6" fmla="*/ 415636 h 1591293"/>
                <a:gd name="connsiteX7" fmla="*/ 1487363 w 2306760"/>
                <a:gd name="connsiteY7" fmla="*/ 463137 h 1591293"/>
                <a:gd name="connsiteX8" fmla="*/ 1404236 w 2306760"/>
                <a:gd name="connsiteY8" fmla="*/ 510639 h 1591293"/>
                <a:gd name="connsiteX9" fmla="*/ 1332984 w 2306760"/>
                <a:gd name="connsiteY9" fmla="*/ 558140 h 1591293"/>
                <a:gd name="connsiteX10" fmla="*/ 1226106 w 2306760"/>
                <a:gd name="connsiteY10" fmla="*/ 629392 h 1591293"/>
                <a:gd name="connsiteX11" fmla="*/ 1190480 w 2306760"/>
                <a:gd name="connsiteY11" fmla="*/ 653142 h 1591293"/>
                <a:gd name="connsiteX12" fmla="*/ 1154854 w 2306760"/>
                <a:gd name="connsiteY12" fmla="*/ 676893 h 1591293"/>
                <a:gd name="connsiteX13" fmla="*/ 1083602 w 2306760"/>
                <a:gd name="connsiteY13" fmla="*/ 700644 h 1591293"/>
                <a:gd name="connsiteX14" fmla="*/ 1000475 w 2306760"/>
                <a:gd name="connsiteY14" fmla="*/ 760020 h 1591293"/>
                <a:gd name="connsiteX15" fmla="*/ 964849 w 2306760"/>
                <a:gd name="connsiteY15" fmla="*/ 771896 h 1591293"/>
                <a:gd name="connsiteX16" fmla="*/ 454210 w 2306760"/>
                <a:gd name="connsiteY16" fmla="*/ 1056904 h 1591293"/>
                <a:gd name="connsiteX17" fmla="*/ 74199 w 2306760"/>
                <a:gd name="connsiteY17" fmla="*/ 1187532 h 1591293"/>
                <a:gd name="connsiteX18" fmla="*/ 38573 w 2306760"/>
                <a:gd name="connsiteY18" fmla="*/ 1211283 h 1591293"/>
                <a:gd name="connsiteX19" fmla="*/ 2947 w 2306760"/>
                <a:gd name="connsiteY19" fmla="*/ 1223158 h 1591293"/>
                <a:gd name="connsiteX20" fmla="*/ 14823 w 2306760"/>
                <a:gd name="connsiteY20" fmla="*/ 1353787 h 1591293"/>
                <a:gd name="connsiteX21" fmla="*/ 97950 w 2306760"/>
                <a:gd name="connsiteY21" fmla="*/ 1448789 h 1591293"/>
                <a:gd name="connsiteX22" fmla="*/ 228579 w 2306760"/>
                <a:gd name="connsiteY22" fmla="*/ 1508166 h 1591293"/>
                <a:gd name="connsiteX23" fmla="*/ 276080 w 2306760"/>
                <a:gd name="connsiteY23" fmla="*/ 1520041 h 1591293"/>
                <a:gd name="connsiteX24" fmla="*/ 382958 w 2306760"/>
                <a:gd name="connsiteY24" fmla="*/ 1555667 h 1591293"/>
                <a:gd name="connsiteX25" fmla="*/ 537337 w 2306760"/>
                <a:gd name="connsiteY25" fmla="*/ 1591293 h 1591293"/>
                <a:gd name="connsiteX26" fmla="*/ 834220 w 2306760"/>
                <a:gd name="connsiteY26" fmla="*/ 1579418 h 1591293"/>
                <a:gd name="connsiteX27" fmla="*/ 1000475 w 2306760"/>
                <a:gd name="connsiteY27" fmla="*/ 1555667 h 1591293"/>
                <a:gd name="connsiteX28" fmla="*/ 1190480 w 2306760"/>
                <a:gd name="connsiteY28" fmla="*/ 1531917 h 1591293"/>
                <a:gd name="connsiteX29" fmla="*/ 1261732 w 2306760"/>
                <a:gd name="connsiteY29" fmla="*/ 1508166 h 1591293"/>
                <a:gd name="connsiteX30" fmla="*/ 1297358 w 2306760"/>
                <a:gd name="connsiteY30" fmla="*/ 1496291 h 1591293"/>
                <a:gd name="connsiteX31" fmla="*/ 1404236 w 2306760"/>
                <a:gd name="connsiteY31" fmla="*/ 1472540 h 1591293"/>
                <a:gd name="connsiteX32" fmla="*/ 1439862 w 2306760"/>
                <a:gd name="connsiteY32" fmla="*/ 1460665 h 1591293"/>
                <a:gd name="connsiteX33" fmla="*/ 1534864 w 2306760"/>
                <a:gd name="connsiteY33" fmla="*/ 1436914 h 1591293"/>
                <a:gd name="connsiteX34" fmla="*/ 1570490 w 2306760"/>
                <a:gd name="connsiteY34" fmla="*/ 1425039 h 1591293"/>
                <a:gd name="connsiteX35" fmla="*/ 1641742 w 2306760"/>
                <a:gd name="connsiteY35" fmla="*/ 1413163 h 1591293"/>
                <a:gd name="connsiteX36" fmla="*/ 1796121 w 2306760"/>
                <a:gd name="connsiteY36" fmla="*/ 1389413 h 1591293"/>
                <a:gd name="connsiteX37" fmla="*/ 1867373 w 2306760"/>
                <a:gd name="connsiteY37" fmla="*/ 1365662 h 1591293"/>
                <a:gd name="connsiteX38" fmla="*/ 2033628 w 2306760"/>
                <a:gd name="connsiteY38" fmla="*/ 1341911 h 1591293"/>
                <a:gd name="connsiteX39" fmla="*/ 2104880 w 2306760"/>
                <a:gd name="connsiteY39" fmla="*/ 1318161 h 1591293"/>
                <a:gd name="connsiteX40" fmla="*/ 2211758 w 2306760"/>
                <a:gd name="connsiteY40" fmla="*/ 1235033 h 1591293"/>
                <a:gd name="connsiteX41" fmla="*/ 2259259 w 2306760"/>
                <a:gd name="connsiteY41" fmla="*/ 1163781 h 1591293"/>
                <a:gd name="connsiteX42" fmla="*/ 2283010 w 2306760"/>
                <a:gd name="connsiteY42" fmla="*/ 961901 h 1591293"/>
                <a:gd name="connsiteX43" fmla="*/ 2306760 w 2306760"/>
                <a:gd name="connsiteY43" fmla="*/ 724394 h 1591293"/>
                <a:gd name="connsiteX44" fmla="*/ 2294885 w 2306760"/>
                <a:gd name="connsiteY44" fmla="*/ 308758 h 1591293"/>
                <a:gd name="connsiteX45" fmla="*/ 2271134 w 2306760"/>
                <a:gd name="connsiteY45" fmla="*/ 273132 h 1591293"/>
                <a:gd name="connsiteX46" fmla="*/ 2259259 w 2306760"/>
                <a:gd name="connsiteY46" fmla="*/ 237506 h 1591293"/>
                <a:gd name="connsiteX47" fmla="*/ 2176132 w 2306760"/>
                <a:gd name="connsiteY47" fmla="*/ 130628 h 1591293"/>
                <a:gd name="connsiteX48" fmla="*/ 2152381 w 2306760"/>
                <a:gd name="connsiteY48" fmla="*/ 95002 h 1591293"/>
                <a:gd name="connsiteX49" fmla="*/ 2081129 w 2306760"/>
                <a:gd name="connsiteY49" fmla="*/ 47501 h 1591293"/>
                <a:gd name="connsiteX50" fmla="*/ 2045503 w 2306760"/>
                <a:gd name="connsiteY50" fmla="*/ 23750 h 1591293"/>
                <a:gd name="connsiteX51" fmla="*/ 1950501 w 2306760"/>
                <a:gd name="connsiteY51" fmla="*/ 0 h 1591293"/>
                <a:gd name="connsiteX0" fmla="*/ 1938043 w 2294302"/>
                <a:gd name="connsiteY0" fmla="*/ 0 h 1591293"/>
                <a:gd name="connsiteX1" fmla="*/ 1938043 w 2294302"/>
                <a:gd name="connsiteY1" fmla="*/ 0 h 1591293"/>
                <a:gd name="connsiteX2" fmla="*/ 1759913 w 2294302"/>
                <a:gd name="connsiteY2" fmla="*/ 237506 h 1591293"/>
                <a:gd name="connsiteX3" fmla="*/ 1736162 w 2294302"/>
                <a:gd name="connsiteY3" fmla="*/ 273132 h 1591293"/>
                <a:gd name="connsiteX4" fmla="*/ 1664910 w 2294302"/>
                <a:gd name="connsiteY4" fmla="*/ 332509 h 1591293"/>
                <a:gd name="connsiteX5" fmla="*/ 1629284 w 2294302"/>
                <a:gd name="connsiteY5" fmla="*/ 368135 h 1591293"/>
                <a:gd name="connsiteX6" fmla="*/ 1558032 w 2294302"/>
                <a:gd name="connsiteY6" fmla="*/ 415636 h 1591293"/>
                <a:gd name="connsiteX7" fmla="*/ 1474905 w 2294302"/>
                <a:gd name="connsiteY7" fmla="*/ 463137 h 1591293"/>
                <a:gd name="connsiteX8" fmla="*/ 1391778 w 2294302"/>
                <a:gd name="connsiteY8" fmla="*/ 510639 h 1591293"/>
                <a:gd name="connsiteX9" fmla="*/ 1320526 w 2294302"/>
                <a:gd name="connsiteY9" fmla="*/ 558140 h 1591293"/>
                <a:gd name="connsiteX10" fmla="*/ 1213648 w 2294302"/>
                <a:gd name="connsiteY10" fmla="*/ 629392 h 1591293"/>
                <a:gd name="connsiteX11" fmla="*/ 1178022 w 2294302"/>
                <a:gd name="connsiteY11" fmla="*/ 653142 h 1591293"/>
                <a:gd name="connsiteX12" fmla="*/ 1142396 w 2294302"/>
                <a:gd name="connsiteY12" fmla="*/ 676893 h 1591293"/>
                <a:gd name="connsiteX13" fmla="*/ 1071144 w 2294302"/>
                <a:gd name="connsiteY13" fmla="*/ 700644 h 1591293"/>
                <a:gd name="connsiteX14" fmla="*/ 988017 w 2294302"/>
                <a:gd name="connsiteY14" fmla="*/ 760020 h 1591293"/>
                <a:gd name="connsiteX15" fmla="*/ 952391 w 2294302"/>
                <a:gd name="connsiteY15" fmla="*/ 771896 h 1591293"/>
                <a:gd name="connsiteX16" fmla="*/ 441752 w 2294302"/>
                <a:gd name="connsiteY16" fmla="*/ 1056904 h 1591293"/>
                <a:gd name="connsiteX17" fmla="*/ 61741 w 2294302"/>
                <a:gd name="connsiteY17" fmla="*/ 1187532 h 1591293"/>
                <a:gd name="connsiteX18" fmla="*/ 26115 w 2294302"/>
                <a:gd name="connsiteY18" fmla="*/ 1211283 h 1591293"/>
                <a:gd name="connsiteX19" fmla="*/ 2365 w 2294302"/>
                <a:gd name="connsiteY19" fmla="*/ 1353787 h 1591293"/>
                <a:gd name="connsiteX20" fmla="*/ 85492 w 2294302"/>
                <a:gd name="connsiteY20" fmla="*/ 1448789 h 1591293"/>
                <a:gd name="connsiteX21" fmla="*/ 216121 w 2294302"/>
                <a:gd name="connsiteY21" fmla="*/ 1508166 h 1591293"/>
                <a:gd name="connsiteX22" fmla="*/ 263622 w 2294302"/>
                <a:gd name="connsiteY22" fmla="*/ 1520041 h 1591293"/>
                <a:gd name="connsiteX23" fmla="*/ 370500 w 2294302"/>
                <a:gd name="connsiteY23" fmla="*/ 1555667 h 1591293"/>
                <a:gd name="connsiteX24" fmla="*/ 524879 w 2294302"/>
                <a:gd name="connsiteY24" fmla="*/ 1591293 h 1591293"/>
                <a:gd name="connsiteX25" fmla="*/ 821762 w 2294302"/>
                <a:gd name="connsiteY25" fmla="*/ 1579418 h 1591293"/>
                <a:gd name="connsiteX26" fmla="*/ 988017 w 2294302"/>
                <a:gd name="connsiteY26" fmla="*/ 1555667 h 1591293"/>
                <a:gd name="connsiteX27" fmla="*/ 1178022 w 2294302"/>
                <a:gd name="connsiteY27" fmla="*/ 1531917 h 1591293"/>
                <a:gd name="connsiteX28" fmla="*/ 1249274 w 2294302"/>
                <a:gd name="connsiteY28" fmla="*/ 1508166 h 1591293"/>
                <a:gd name="connsiteX29" fmla="*/ 1284900 w 2294302"/>
                <a:gd name="connsiteY29" fmla="*/ 1496291 h 1591293"/>
                <a:gd name="connsiteX30" fmla="*/ 1391778 w 2294302"/>
                <a:gd name="connsiteY30" fmla="*/ 1472540 h 1591293"/>
                <a:gd name="connsiteX31" fmla="*/ 1427404 w 2294302"/>
                <a:gd name="connsiteY31" fmla="*/ 1460665 h 1591293"/>
                <a:gd name="connsiteX32" fmla="*/ 1522406 w 2294302"/>
                <a:gd name="connsiteY32" fmla="*/ 1436914 h 1591293"/>
                <a:gd name="connsiteX33" fmla="*/ 1558032 w 2294302"/>
                <a:gd name="connsiteY33" fmla="*/ 1425039 h 1591293"/>
                <a:gd name="connsiteX34" fmla="*/ 1629284 w 2294302"/>
                <a:gd name="connsiteY34" fmla="*/ 1413163 h 1591293"/>
                <a:gd name="connsiteX35" fmla="*/ 1783663 w 2294302"/>
                <a:gd name="connsiteY35" fmla="*/ 1389413 h 1591293"/>
                <a:gd name="connsiteX36" fmla="*/ 1854915 w 2294302"/>
                <a:gd name="connsiteY36" fmla="*/ 1365662 h 1591293"/>
                <a:gd name="connsiteX37" fmla="*/ 2021170 w 2294302"/>
                <a:gd name="connsiteY37" fmla="*/ 1341911 h 1591293"/>
                <a:gd name="connsiteX38" fmla="*/ 2092422 w 2294302"/>
                <a:gd name="connsiteY38" fmla="*/ 1318161 h 1591293"/>
                <a:gd name="connsiteX39" fmla="*/ 2199300 w 2294302"/>
                <a:gd name="connsiteY39" fmla="*/ 1235033 h 1591293"/>
                <a:gd name="connsiteX40" fmla="*/ 2246801 w 2294302"/>
                <a:gd name="connsiteY40" fmla="*/ 1163781 h 1591293"/>
                <a:gd name="connsiteX41" fmla="*/ 2270552 w 2294302"/>
                <a:gd name="connsiteY41" fmla="*/ 961901 h 1591293"/>
                <a:gd name="connsiteX42" fmla="*/ 2294302 w 2294302"/>
                <a:gd name="connsiteY42" fmla="*/ 724394 h 1591293"/>
                <a:gd name="connsiteX43" fmla="*/ 2282427 w 2294302"/>
                <a:gd name="connsiteY43" fmla="*/ 308758 h 1591293"/>
                <a:gd name="connsiteX44" fmla="*/ 2258676 w 2294302"/>
                <a:gd name="connsiteY44" fmla="*/ 273132 h 1591293"/>
                <a:gd name="connsiteX45" fmla="*/ 2246801 w 2294302"/>
                <a:gd name="connsiteY45" fmla="*/ 237506 h 1591293"/>
                <a:gd name="connsiteX46" fmla="*/ 2163674 w 2294302"/>
                <a:gd name="connsiteY46" fmla="*/ 130628 h 1591293"/>
                <a:gd name="connsiteX47" fmla="*/ 2139923 w 2294302"/>
                <a:gd name="connsiteY47" fmla="*/ 95002 h 1591293"/>
                <a:gd name="connsiteX48" fmla="*/ 2068671 w 2294302"/>
                <a:gd name="connsiteY48" fmla="*/ 47501 h 1591293"/>
                <a:gd name="connsiteX49" fmla="*/ 2033045 w 2294302"/>
                <a:gd name="connsiteY49" fmla="*/ 23750 h 1591293"/>
                <a:gd name="connsiteX50" fmla="*/ 1938043 w 2294302"/>
                <a:gd name="connsiteY50" fmla="*/ 0 h 1591293"/>
                <a:gd name="connsiteX0" fmla="*/ 1938447 w 2294706"/>
                <a:gd name="connsiteY0" fmla="*/ 0 h 1591293"/>
                <a:gd name="connsiteX1" fmla="*/ 1938447 w 2294706"/>
                <a:gd name="connsiteY1" fmla="*/ 0 h 1591293"/>
                <a:gd name="connsiteX2" fmla="*/ 1760317 w 2294706"/>
                <a:gd name="connsiteY2" fmla="*/ 237506 h 1591293"/>
                <a:gd name="connsiteX3" fmla="*/ 1736566 w 2294706"/>
                <a:gd name="connsiteY3" fmla="*/ 273132 h 1591293"/>
                <a:gd name="connsiteX4" fmla="*/ 1665314 w 2294706"/>
                <a:gd name="connsiteY4" fmla="*/ 332509 h 1591293"/>
                <a:gd name="connsiteX5" fmla="*/ 1629688 w 2294706"/>
                <a:gd name="connsiteY5" fmla="*/ 368135 h 1591293"/>
                <a:gd name="connsiteX6" fmla="*/ 1558436 w 2294706"/>
                <a:gd name="connsiteY6" fmla="*/ 415636 h 1591293"/>
                <a:gd name="connsiteX7" fmla="*/ 1475309 w 2294706"/>
                <a:gd name="connsiteY7" fmla="*/ 463137 h 1591293"/>
                <a:gd name="connsiteX8" fmla="*/ 1392182 w 2294706"/>
                <a:gd name="connsiteY8" fmla="*/ 510639 h 1591293"/>
                <a:gd name="connsiteX9" fmla="*/ 1320930 w 2294706"/>
                <a:gd name="connsiteY9" fmla="*/ 558140 h 1591293"/>
                <a:gd name="connsiteX10" fmla="*/ 1214052 w 2294706"/>
                <a:gd name="connsiteY10" fmla="*/ 629392 h 1591293"/>
                <a:gd name="connsiteX11" fmla="*/ 1178426 w 2294706"/>
                <a:gd name="connsiteY11" fmla="*/ 653142 h 1591293"/>
                <a:gd name="connsiteX12" fmla="*/ 1142800 w 2294706"/>
                <a:gd name="connsiteY12" fmla="*/ 676893 h 1591293"/>
                <a:gd name="connsiteX13" fmla="*/ 1071548 w 2294706"/>
                <a:gd name="connsiteY13" fmla="*/ 700644 h 1591293"/>
                <a:gd name="connsiteX14" fmla="*/ 988421 w 2294706"/>
                <a:gd name="connsiteY14" fmla="*/ 760020 h 1591293"/>
                <a:gd name="connsiteX15" fmla="*/ 952795 w 2294706"/>
                <a:gd name="connsiteY15" fmla="*/ 771896 h 1591293"/>
                <a:gd name="connsiteX16" fmla="*/ 442156 w 2294706"/>
                <a:gd name="connsiteY16" fmla="*/ 1056904 h 1591293"/>
                <a:gd name="connsiteX17" fmla="*/ 62145 w 2294706"/>
                <a:gd name="connsiteY17" fmla="*/ 1187532 h 1591293"/>
                <a:gd name="connsiteX18" fmla="*/ 2769 w 2294706"/>
                <a:gd name="connsiteY18" fmla="*/ 1353787 h 1591293"/>
                <a:gd name="connsiteX19" fmla="*/ 85896 w 2294706"/>
                <a:gd name="connsiteY19" fmla="*/ 1448789 h 1591293"/>
                <a:gd name="connsiteX20" fmla="*/ 216525 w 2294706"/>
                <a:gd name="connsiteY20" fmla="*/ 1508166 h 1591293"/>
                <a:gd name="connsiteX21" fmla="*/ 264026 w 2294706"/>
                <a:gd name="connsiteY21" fmla="*/ 1520041 h 1591293"/>
                <a:gd name="connsiteX22" fmla="*/ 370904 w 2294706"/>
                <a:gd name="connsiteY22" fmla="*/ 1555667 h 1591293"/>
                <a:gd name="connsiteX23" fmla="*/ 525283 w 2294706"/>
                <a:gd name="connsiteY23" fmla="*/ 1591293 h 1591293"/>
                <a:gd name="connsiteX24" fmla="*/ 822166 w 2294706"/>
                <a:gd name="connsiteY24" fmla="*/ 1579418 h 1591293"/>
                <a:gd name="connsiteX25" fmla="*/ 988421 w 2294706"/>
                <a:gd name="connsiteY25" fmla="*/ 1555667 h 1591293"/>
                <a:gd name="connsiteX26" fmla="*/ 1178426 w 2294706"/>
                <a:gd name="connsiteY26" fmla="*/ 1531917 h 1591293"/>
                <a:gd name="connsiteX27" fmla="*/ 1249678 w 2294706"/>
                <a:gd name="connsiteY27" fmla="*/ 1508166 h 1591293"/>
                <a:gd name="connsiteX28" fmla="*/ 1285304 w 2294706"/>
                <a:gd name="connsiteY28" fmla="*/ 1496291 h 1591293"/>
                <a:gd name="connsiteX29" fmla="*/ 1392182 w 2294706"/>
                <a:gd name="connsiteY29" fmla="*/ 1472540 h 1591293"/>
                <a:gd name="connsiteX30" fmla="*/ 1427808 w 2294706"/>
                <a:gd name="connsiteY30" fmla="*/ 1460665 h 1591293"/>
                <a:gd name="connsiteX31" fmla="*/ 1522810 w 2294706"/>
                <a:gd name="connsiteY31" fmla="*/ 1436914 h 1591293"/>
                <a:gd name="connsiteX32" fmla="*/ 1558436 w 2294706"/>
                <a:gd name="connsiteY32" fmla="*/ 1425039 h 1591293"/>
                <a:gd name="connsiteX33" fmla="*/ 1629688 w 2294706"/>
                <a:gd name="connsiteY33" fmla="*/ 1413163 h 1591293"/>
                <a:gd name="connsiteX34" fmla="*/ 1784067 w 2294706"/>
                <a:gd name="connsiteY34" fmla="*/ 1389413 h 1591293"/>
                <a:gd name="connsiteX35" fmla="*/ 1855319 w 2294706"/>
                <a:gd name="connsiteY35" fmla="*/ 1365662 h 1591293"/>
                <a:gd name="connsiteX36" fmla="*/ 2021574 w 2294706"/>
                <a:gd name="connsiteY36" fmla="*/ 1341911 h 1591293"/>
                <a:gd name="connsiteX37" fmla="*/ 2092826 w 2294706"/>
                <a:gd name="connsiteY37" fmla="*/ 1318161 h 1591293"/>
                <a:gd name="connsiteX38" fmla="*/ 2199704 w 2294706"/>
                <a:gd name="connsiteY38" fmla="*/ 1235033 h 1591293"/>
                <a:gd name="connsiteX39" fmla="*/ 2247205 w 2294706"/>
                <a:gd name="connsiteY39" fmla="*/ 1163781 h 1591293"/>
                <a:gd name="connsiteX40" fmla="*/ 2270956 w 2294706"/>
                <a:gd name="connsiteY40" fmla="*/ 961901 h 1591293"/>
                <a:gd name="connsiteX41" fmla="*/ 2294706 w 2294706"/>
                <a:gd name="connsiteY41" fmla="*/ 724394 h 1591293"/>
                <a:gd name="connsiteX42" fmla="*/ 2282831 w 2294706"/>
                <a:gd name="connsiteY42" fmla="*/ 308758 h 1591293"/>
                <a:gd name="connsiteX43" fmla="*/ 2259080 w 2294706"/>
                <a:gd name="connsiteY43" fmla="*/ 273132 h 1591293"/>
                <a:gd name="connsiteX44" fmla="*/ 2247205 w 2294706"/>
                <a:gd name="connsiteY44" fmla="*/ 237506 h 1591293"/>
                <a:gd name="connsiteX45" fmla="*/ 2164078 w 2294706"/>
                <a:gd name="connsiteY45" fmla="*/ 130628 h 1591293"/>
                <a:gd name="connsiteX46" fmla="*/ 2140327 w 2294706"/>
                <a:gd name="connsiteY46" fmla="*/ 95002 h 1591293"/>
                <a:gd name="connsiteX47" fmla="*/ 2069075 w 2294706"/>
                <a:gd name="connsiteY47" fmla="*/ 47501 h 1591293"/>
                <a:gd name="connsiteX48" fmla="*/ 2033449 w 2294706"/>
                <a:gd name="connsiteY48" fmla="*/ 23750 h 1591293"/>
                <a:gd name="connsiteX49" fmla="*/ 1938447 w 2294706"/>
                <a:gd name="connsiteY49" fmla="*/ 0 h 1591293"/>
                <a:gd name="connsiteX0" fmla="*/ 1999731 w 2355990"/>
                <a:gd name="connsiteY0" fmla="*/ 0 h 1591293"/>
                <a:gd name="connsiteX1" fmla="*/ 1999731 w 2355990"/>
                <a:gd name="connsiteY1" fmla="*/ 0 h 1591293"/>
                <a:gd name="connsiteX2" fmla="*/ 1821601 w 2355990"/>
                <a:gd name="connsiteY2" fmla="*/ 237506 h 1591293"/>
                <a:gd name="connsiteX3" fmla="*/ 1797850 w 2355990"/>
                <a:gd name="connsiteY3" fmla="*/ 273132 h 1591293"/>
                <a:gd name="connsiteX4" fmla="*/ 1726598 w 2355990"/>
                <a:gd name="connsiteY4" fmla="*/ 332509 h 1591293"/>
                <a:gd name="connsiteX5" fmla="*/ 1690972 w 2355990"/>
                <a:gd name="connsiteY5" fmla="*/ 368135 h 1591293"/>
                <a:gd name="connsiteX6" fmla="*/ 1619720 w 2355990"/>
                <a:gd name="connsiteY6" fmla="*/ 415636 h 1591293"/>
                <a:gd name="connsiteX7" fmla="*/ 1536593 w 2355990"/>
                <a:gd name="connsiteY7" fmla="*/ 463137 h 1591293"/>
                <a:gd name="connsiteX8" fmla="*/ 1453466 w 2355990"/>
                <a:gd name="connsiteY8" fmla="*/ 510639 h 1591293"/>
                <a:gd name="connsiteX9" fmla="*/ 1382214 w 2355990"/>
                <a:gd name="connsiteY9" fmla="*/ 558140 h 1591293"/>
                <a:gd name="connsiteX10" fmla="*/ 1275336 w 2355990"/>
                <a:gd name="connsiteY10" fmla="*/ 629392 h 1591293"/>
                <a:gd name="connsiteX11" fmla="*/ 1239710 w 2355990"/>
                <a:gd name="connsiteY11" fmla="*/ 653142 h 1591293"/>
                <a:gd name="connsiteX12" fmla="*/ 1204084 w 2355990"/>
                <a:gd name="connsiteY12" fmla="*/ 676893 h 1591293"/>
                <a:gd name="connsiteX13" fmla="*/ 1132832 w 2355990"/>
                <a:gd name="connsiteY13" fmla="*/ 700644 h 1591293"/>
                <a:gd name="connsiteX14" fmla="*/ 1049705 w 2355990"/>
                <a:gd name="connsiteY14" fmla="*/ 760020 h 1591293"/>
                <a:gd name="connsiteX15" fmla="*/ 1014079 w 2355990"/>
                <a:gd name="connsiteY15" fmla="*/ 771896 h 1591293"/>
                <a:gd name="connsiteX16" fmla="*/ 503440 w 2355990"/>
                <a:gd name="connsiteY16" fmla="*/ 1056904 h 1591293"/>
                <a:gd name="connsiteX17" fmla="*/ 28427 w 2355990"/>
                <a:gd name="connsiteY17" fmla="*/ 1258784 h 1591293"/>
                <a:gd name="connsiteX18" fmla="*/ 64053 w 2355990"/>
                <a:gd name="connsiteY18" fmla="*/ 1353787 h 1591293"/>
                <a:gd name="connsiteX19" fmla="*/ 147180 w 2355990"/>
                <a:gd name="connsiteY19" fmla="*/ 1448789 h 1591293"/>
                <a:gd name="connsiteX20" fmla="*/ 277809 w 2355990"/>
                <a:gd name="connsiteY20" fmla="*/ 1508166 h 1591293"/>
                <a:gd name="connsiteX21" fmla="*/ 325310 w 2355990"/>
                <a:gd name="connsiteY21" fmla="*/ 1520041 h 1591293"/>
                <a:gd name="connsiteX22" fmla="*/ 432188 w 2355990"/>
                <a:gd name="connsiteY22" fmla="*/ 1555667 h 1591293"/>
                <a:gd name="connsiteX23" fmla="*/ 586567 w 2355990"/>
                <a:gd name="connsiteY23" fmla="*/ 1591293 h 1591293"/>
                <a:gd name="connsiteX24" fmla="*/ 883450 w 2355990"/>
                <a:gd name="connsiteY24" fmla="*/ 1579418 h 1591293"/>
                <a:gd name="connsiteX25" fmla="*/ 1049705 w 2355990"/>
                <a:gd name="connsiteY25" fmla="*/ 1555667 h 1591293"/>
                <a:gd name="connsiteX26" fmla="*/ 1239710 w 2355990"/>
                <a:gd name="connsiteY26" fmla="*/ 1531917 h 1591293"/>
                <a:gd name="connsiteX27" fmla="*/ 1310962 w 2355990"/>
                <a:gd name="connsiteY27" fmla="*/ 1508166 h 1591293"/>
                <a:gd name="connsiteX28" fmla="*/ 1346588 w 2355990"/>
                <a:gd name="connsiteY28" fmla="*/ 1496291 h 1591293"/>
                <a:gd name="connsiteX29" fmla="*/ 1453466 w 2355990"/>
                <a:gd name="connsiteY29" fmla="*/ 1472540 h 1591293"/>
                <a:gd name="connsiteX30" fmla="*/ 1489092 w 2355990"/>
                <a:gd name="connsiteY30" fmla="*/ 1460665 h 1591293"/>
                <a:gd name="connsiteX31" fmla="*/ 1584094 w 2355990"/>
                <a:gd name="connsiteY31" fmla="*/ 1436914 h 1591293"/>
                <a:gd name="connsiteX32" fmla="*/ 1619720 w 2355990"/>
                <a:gd name="connsiteY32" fmla="*/ 1425039 h 1591293"/>
                <a:gd name="connsiteX33" fmla="*/ 1690972 w 2355990"/>
                <a:gd name="connsiteY33" fmla="*/ 1413163 h 1591293"/>
                <a:gd name="connsiteX34" fmla="*/ 1845351 w 2355990"/>
                <a:gd name="connsiteY34" fmla="*/ 1389413 h 1591293"/>
                <a:gd name="connsiteX35" fmla="*/ 1916603 w 2355990"/>
                <a:gd name="connsiteY35" fmla="*/ 1365662 h 1591293"/>
                <a:gd name="connsiteX36" fmla="*/ 2082858 w 2355990"/>
                <a:gd name="connsiteY36" fmla="*/ 1341911 h 1591293"/>
                <a:gd name="connsiteX37" fmla="*/ 2154110 w 2355990"/>
                <a:gd name="connsiteY37" fmla="*/ 1318161 h 1591293"/>
                <a:gd name="connsiteX38" fmla="*/ 2260988 w 2355990"/>
                <a:gd name="connsiteY38" fmla="*/ 1235033 h 1591293"/>
                <a:gd name="connsiteX39" fmla="*/ 2308489 w 2355990"/>
                <a:gd name="connsiteY39" fmla="*/ 1163781 h 1591293"/>
                <a:gd name="connsiteX40" fmla="*/ 2332240 w 2355990"/>
                <a:gd name="connsiteY40" fmla="*/ 961901 h 1591293"/>
                <a:gd name="connsiteX41" fmla="*/ 2355990 w 2355990"/>
                <a:gd name="connsiteY41" fmla="*/ 724394 h 1591293"/>
                <a:gd name="connsiteX42" fmla="*/ 2344115 w 2355990"/>
                <a:gd name="connsiteY42" fmla="*/ 308758 h 1591293"/>
                <a:gd name="connsiteX43" fmla="*/ 2320364 w 2355990"/>
                <a:gd name="connsiteY43" fmla="*/ 273132 h 1591293"/>
                <a:gd name="connsiteX44" fmla="*/ 2308489 w 2355990"/>
                <a:gd name="connsiteY44" fmla="*/ 237506 h 1591293"/>
                <a:gd name="connsiteX45" fmla="*/ 2225362 w 2355990"/>
                <a:gd name="connsiteY45" fmla="*/ 130628 h 1591293"/>
                <a:gd name="connsiteX46" fmla="*/ 2201611 w 2355990"/>
                <a:gd name="connsiteY46" fmla="*/ 95002 h 1591293"/>
                <a:gd name="connsiteX47" fmla="*/ 2130359 w 2355990"/>
                <a:gd name="connsiteY47" fmla="*/ 47501 h 1591293"/>
                <a:gd name="connsiteX48" fmla="*/ 2094733 w 2355990"/>
                <a:gd name="connsiteY48" fmla="*/ 23750 h 1591293"/>
                <a:gd name="connsiteX49" fmla="*/ 1999731 w 2355990"/>
                <a:gd name="connsiteY49" fmla="*/ 0 h 1591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355990" h="1591293">
                  <a:moveTo>
                    <a:pt x="1999731" y="0"/>
                  </a:moveTo>
                  <a:lnTo>
                    <a:pt x="1999731" y="0"/>
                  </a:lnTo>
                  <a:lnTo>
                    <a:pt x="1821601" y="237506"/>
                  </a:lnTo>
                  <a:cubicBezTo>
                    <a:pt x="1813118" y="248984"/>
                    <a:pt x="1806987" y="262168"/>
                    <a:pt x="1797850" y="273132"/>
                  </a:cubicBezTo>
                  <a:cubicBezTo>
                    <a:pt x="1750540" y="329904"/>
                    <a:pt x="1777550" y="290048"/>
                    <a:pt x="1726598" y="332509"/>
                  </a:cubicBezTo>
                  <a:cubicBezTo>
                    <a:pt x="1713696" y="343260"/>
                    <a:pt x="1704229" y="357824"/>
                    <a:pt x="1690972" y="368135"/>
                  </a:cubicBezTo>
                  <a:cubicBezTo>
                    <a:pt x="1668440" y="385660"/>
                    <a:pt x="1642556" y="398509"/>
                    <a:pt x="1619720" y="415636"/>
                  </a:cubicBezTo>
                  <a:cubicBezTo>
                    <a:pt x="1562205" y="458773"/>
                    <a:pt x="1590996" y="445003"/>
                    <a:pt x="1536593" y="463137"/>
                  </a:cubicBezTo>
                  <a:cubicBezTo>
                    <a:pt x="1456606" y="543124"/>
                    <a:pt x="1549155" y="462794"/>
                    <a:pt x="1453466" y="510639"/>
                  </a:cubicBezTo>
                  <a:cubicBezTo>
                    <a:pt x="1427935" y="523405"/>
                    <a:pt x="1405965" y="542306"/>
                    <a:pt x="1382214" y="558140"/>
                  </a:cubicBezTo>
                  <a:lnTo>
                    <a:pt x="1275336" y="629392"/>
                  </a:lnTo>
                  <a:lnTo>
                    <a:pt x="1239710" y="653142"/>
                  </a:lnTo>
                  <a:cubicBezTo>
                    <a:pt x="1227835" y="661059"/>
                    <a:pt x="1217624" y="672380"/>
                    <a:pt x="1204084" y="676893"/>
                  </a:cubicBezTo>
                  <a:lnTo>
                    <a:pt x="1132832" y="700644"/>
                  </a:lnTo>
                  <a:cubicBezTo>
                    <a:pt x="1122068" y="708717"/>
                    <a:pt x="1067074" y="751335"/>
                    <a:pt x="1049705" y="760020"/>
                  </a:cubicBezTo>
                  <a:cubicBezTo>
                    <a:pt x="1038509" y="765618"/>
                    <a:pt x="1105123" y="722415"/>
                    <a:pt x="1014079" y="771896"/>
                  </a:cubicBezTo>
                  <a:cubicBezTo>
                    <a:pt x="923035" y="821377"/>
                    <a:pt x="667715" y="975756"/>
                    <a:pt x="503440" y="1056904"/>
                  </a:cubicBezTo>
                  <a:cubicBezTo>
                    <a:pt x="339165" y="1138052"/>
                    <a:pt x="101658" y="1209304"/>
                    <a:pt x="28427" y="1258784"/>
                  </a:cubicBezTo>
                  <a:cubicBezTo>
                    <a:pt x="-44804" y="1308265"/>
                    <a:pt x="44261" y="1322120"/>
                    <a:pt x="64053" y="1353787"/>
                  </a:cubicBezTo>
                  <a:cubicBezTo>
                    <a:pt x="83845" y="1385454"/>
                    <a:pt x="108767" y="1427837"/>
                    <a:pt x="147180" y="1448789"/>
                  </a:cubicBezTo>
                  <a:cubicBezTo>
                    <a:pt x="198909" y="1477005"/>
                    <a:pt x="227852" y="1493893"/>
                    <a:pt x="277809" y="1508166"/>
                  </a:cubicBezTo>
                  <a:cubicBezTo>
                    <a:pt x="293502" y="1512650"/>
                    <a:pt x="309476" y="1516083"/>
                    <a:pt x="325310" y="1520041"/>
                  </a:cubicBezTo>
                  <a:cubicBezTo>
                    <a:pt x="412401" y="1563588"/>
                    <a:pt x="330896" y="1528042"/>
                    <a:pt x="432188" y="1555667"/>
                  </a:cubicBezTo>
                  <a:cubicBezTo>
                    <a:pt x="575640" y="1594790"/>
                    <a:pt x="427623" y="1568587"/>
                    <a:pt x="586567" y="1591293"/>
                  </a:cubicBezTo>
                  <a:cubicBezTo>
                    <a:pt x="685528" y="1587335"/>
                    <a:pt x="784591" y="1585410"/>
                    <a:pt x="883450" y="1579418"/>
                  </a:cubicBezTo>
                  <a:cubicBezTo>
                    <a:pt x="938944" y="1576055"/>
                    <a:pt x="994807" y="1564113"/>
                    <a:pt x="1049705" y="1555667"/>
                  </a:cubicBezTo>
                  <a:cubicBezTo>
                    <a:pt x="1137818" y="1542112"/>
                    <a:pt x="1144071" y="1542543"/>
                    <a:pt x="1239710" y="1531917"/>
                  </a:cubicBezTo>
                  <a:lnTo>
                    <a:pt x="1310962" y="1508166"/>
                  </a:lnTo>
                  <a:cubicBezTo>
                    <a:pt x="1322837" y="1504208"/>
                    <a:pt x="1334313" y="1498746"/>
                    <a:pt x="1346588" y="1496291"/>
                  </a:cubicBezTo>
                  <a:cubicBezTo>
                    <a:pt x="1387392" y="1488130"/>
                    <a:pt x="1414342" y="1483718"/>
                    <a:pt x="1453466" y="1472540"/>
                  </a:cubicBezTo>
                  <a:cubicBezTo>
                    <a:pt x="1465502" y="1469101"/>
                    <a:pt x="1477015" y="1463959"/>
                    <a:pt x="1489092" y="1460665"/>
                  </a:cubicBezTo>
                  <a:cubicBezTo>
                    <a:pt x="1520584" y="1452076"/>
                    <a:pt x="1553127" y="1447236"/>
                    <a:pt x="1584094" y="1436914"/>
                  </a:cubicBezTo>
                  <a:cubicBezTo>
                    <a:pt x="1595969" y="1432956"/>
                    <a:pt x="1607500" y="1427754"/>
                    <a:pt x="1619720" y="1425039"/>
                  </a:cubicBezTo>
                  <a:cubicBezTo>
                    <a:pt x="1643225" y="1419816"/>
                    <a:pt x="1667361" y="1417885"/>
                    <a:pt x="1690972" y="1413163"/>
                  </a:cubicBezTo>
                  <a:cubicBezTo>
                    <a:pt x="1819517" y="1387454"/>
                    <a:pt x="1620633" y="1414381"/>
                    <a:pt x="1845351" y="1389413"/>
                  </a:cubicBezTo>
                  <a:cubicBezTo>
                    <a:pt x="1869102" y="1381496"/>
                    <a:pt x="1891819" y="1369203"/>
                    <a:pt x="1916603" y="1365662"/>
                  </a:cubicBezTo>
                  <a:lnTo>
                    <a:pt x="2082858" y="1341911"/>
                  </a:lnTo>
                  <a:cubicBezTo>
                    <a:pt x="2106609" y="1333994"/>
                    <a:pt x="2133279" y="1332048"/>
                    <a:pt x="2154110" y="1318161"/>
                  </a:cubicBezTo>
                  <a:cubicBezTo>
                    <a:pt x="2195553" y="1290532"/>
                    <a:pt x="2230937" y="1273670"/>
                    <a:pt x="2260988" y="1235033"/>
                  </a:cubicBezTo>
                  <a:cubicBezTo>
                    <a:pt x="2278513" y="1212501"/>
                    <a:pt x="2308489" y="1163781"/>
                    <a:pt x="2308489" y="1163781"/>
                  </a:cubicBezTo>
                  <a:cubicBezTo>
                    <a:pt x="2331146" y="1005178"/>
                    <a:pt x="2310250" y="1159805"/>
                    <a:pt x="2332240" y="961901"/>
                  </a:cubicBezTo>
                  <a:cubicBezTo>
                    <a:pt x="2355953" y="748488"/>
                    <a:pt x="2332614" y="1004913"/>
                    <a:pt x="2355990" y="724394"/>
                  </a:cubicBezTo>
                  <a:cubicBezTo>
                    <a:pt x="2352032" y="585849"/>
                    <a:pt x="2355023" y="446930"/>
                    <a:pt x="2344115" y="308758"/>
                  </a:cubicBezTo>
                  <a:cubicBezTo>
                    <a:pt x="2342992" y="294530"/>
                    <a:pt x="2326747" y="285898"/>
                    <a:pt x="2320364" y="273132"/>
                  </a:cubicBezTo>
                  <a:cubicBezTo>
                    <a:pt x="2314766" y="261936"/>
                    <a:pt x="2314568" y="248448"/>
                    <a:pt x="2308489" y="237506"/>
                  </a:cubicBezTo>
                  <a:cubicBezTo>
                    <a:pt x="2248463" y="129458"/>
                    <a:pt x="2283060" y="199865"/>
                    <a:pt x="2225362" y="130628"/>
                  </a:cubicBezTo>
                  <a:cubicBezTo>
                    <a:pt x="2216225" y="119664"/>
                    <a:pt x="2212352" y="104400"/>
                    <a:pt x="2201611" y="95002"/>
                  </a:cubicBezTo>
                  <a:cubicBezTo>
                    <a:pt x="2180129" y="76205"/>
                    <a:pt x="2154110" y="63335"/>
                    <a:pt x="2130359" y="47501"/>
                  </a:cubicBezTo>
                  <a:lnTo>
                    <a:pt x="2094733" y="23750"/>
                  </a:lnTo>
                  <a:cubicBezTo>
                    <a:pt x="2054447" y="-3107"/>
                    <a:pt x="2069199" y="10093"/>
                    <a:pt x="19997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3502624" y="1125130"/>
              <a:ext cx="4121334" cy="236465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grpSp>
          <p:nvGrpSpPr>
            <p:cNvPr id="29" name="그룹 28"/>
            <p:cNvGrpSpPr/>
            <p:nvPr/>
          </p:nvGrpSpPr>
          <p:grpSpPr>
            <a:xfrm>
              <a:off x="2972249" y="846282"/>
              <a:ext cx="6503967" cy="4261941"/>
              <a:chOff x="3141864" y="1279765"/>
              <a:chExt cx="6503967" cy="4261941"/>
            </a:xfrm>
          </p:grpSpPr>
          <p:graphicFrame>
            <p:nvGraphicFramePr>
              <p:cNvPr id="30" name="차트 29"/>
              <p:cNvGraphicFramePr/>
              <p:nvPr>
                <p:extLst/>
              </p:nvPr>
            </p:nvGraphicFramePr>
            <p:xfrm>
              <a:off x="3141864" y="1279765"/>
              <a:ext cx="6392911" cy="426194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31" name="폭발 2 30"/>
              <p:cNvSpPr/>
              <p:nvPr/>
            </p:nvSpPr>
            <p:spPr>
              <a:xfrm rot="1954136">
                <a:off x="8530879" y="1347179"/>
                <a:ext cx="872051" cy="872051"/>
              </a:xfrm>
              <a:prstGeom prst="irregularSeal2">
                <a:avLst/>
              </a:prstGeom>
              <a:solidFill>
                <a:srgbClr val="FF0000">
                  <a:alpha val="1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8527575" y="1625913"/>
                <a:ext cx="1118256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350" dirty="0">
                    <a:latin typeface="a옛날사진관4" panose="02020600000000000000" pitchFamily="18" charset="-127"/>
                    <a:ea typeface="a옛날사진관4" panose="02020600000000000000" pitchFamily="18" charset="-127"/>
                  </a:rPr>
                  <a:t>343</a:t>
                </a:r>
                <a:r>
                  <a:rPr lang="ko-KR" altLang="en-US" sz="1350" dirty="0" err="1">
                    <a:latin typeface="a옛날사진관4" panose="02020600000000000000" pitchFamily="18" charset="-127"/>
                    <a:ea typeface="a옛날사진관4" panose="02020600000000000000" pitchFamily="18" charset="-127"/>
                  </a:rPr>
                  <a:t>만명</a:t>
                </a:r>
                <a:endParaRPr lang="ko-KR" altLang="en-US" sz="1350" dirty="0">
                  <a:latin typeface="a옛날사진관4" panose="02020600000000000000" pitchFamily="18" charset="-127"/>
                  <a:ea typeface="a옛날사진관4" panose="02020600000000000000" pitchFamily="18" charset="-127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630360" y="3052612"/>
                <a:ext cx="825440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900" dirty="0">
                    <a:latin typeface="a옛날사진관4" panose="02020600000000000000" pitchFamily="18" charset="-127"/>
                    <a:ea typeface="a옛날사진관4" panose="02020600000000000000" pitchFamily="18" charset="-127"/>
                  </a:rPr>
                  <a:t>224</a:t>
                </a:r>
                <a:r>
                  <a:rPr lang="ko-KR" altLang="en-US" sz="900" dirty="0" err="1">
                    <a:latin typeface="a옛날사진관4" panose="02020600000000000000" pitchFamily="18" charset="-127"/>
                    <a:ea typeface="a옛날사진관4" panose="02020600000000000000" pitchFamily="18" charset="-127"/>
                  </a:rPr>
                  <a:t>만명</a:t>
                </a:r>
                <a:endParaRPr lang="ko-KR" altLang="en-US" sz="900" dirty="0">
                  <a:latin typeface="a옛날사진관4" panose="02020600000000000000" pitchFamily="18" charset="-127"/>
                  <a:ea typeface="a옛날사진관4" panose="02020600000000000000" pitchFamily="18" charset="-127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450583" y="3821759"/>
                <a:ext cx="825440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900" dirty="0">
                    <a:latin typeface="a옛날사진관4" panose="02020600000000000000" pitchFamily="18" charset="-127"/>
                    <a:ea typeface="a옛날사진관4" panose="02020600000000000000" pitchFamily="18" charset="-127"/>
                  </a:rPr>
                  <a:t>144</a:t>
                </a:r>
                <a:r>
                  <a:rPr lang="ko-KR" altLang="en-US" sz="900" dirty="0" err="1">
                    <a:latin typeface="a옛날사진관4" panose="02020600000000000000" pitchFamily="18" charset="-127"/>
                    <a:ea typeface="a옛날사진관4" panose="02020600000000000000" pitchFamily="18" charset="-127"/>
                  </a:rPr>
                  <a:t>만명</a:t>
                </a:r>
                <a:endParaRPr lang="ko-KR" altLang="en-US" sz="900" dirty="0">
                  <a:latin typeface="a옛날사진관4" panose="02020600000000000000" pitchFamily="18" charset="-127"/>
                  <a:ea typeface="a옛날사진관4" panose="02020600000000000000" pitchFamily="18" charset="-127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295803" y="4220649"/>
                <a:ext cx="825440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900" dirty="0">
                    <a:latin typeface="a옛날사진관4" panose="02020600000000000000" pitchFamily="18" charset="-127"/>
                    <a:ea typeface="a옛날사진관4" panose="02020600000000000000" pitchFamily="18" charset="-127"/>
                  </a:rPr>
                  <a:t>105</a:t>
                </a:r>
                <a:r>
                  <a:rPr lang="ko-KR" altLang="en-US" sz="900" dirty="0" err="1">
                    <a:latin typeface="a옛날사진관4" panose="02020600000000000000" pitchFamily="18" charset="-127"/>
                    <a:ea typeface="a옛날사진관4" panose="02020600000000000000" pitchFamily="18" charset="-127"/>
                  </a:rPr>
                  <a:t>만명</a:t>
                </a:r>
                <a:endParaRPr lang="ko-KR" altLang="en-US" sz="900" dirty="0">
                  <a:latin typeface="a옛날사진관4" panose="02020600000000000000" pitchFamily="18" charset="-127"/>
                  <a:ea typeface="a옛날사진관4" panose="02020600000000000000" pitchFamily="18" charset="-127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143441" y="4670617"/>
                <a:ext cx="729261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900" dirty="0">
                    <a:latin typeface="a옛날사진관4" panose="02020600000000000000" pitchFamily="18" charset="-127"/>
                    <a:ea typeface="a옛날사진관4" panose="02020600000000000000" pitchFamily="18" charset="-127"/>
                  </a:rPr>
                  <a:t>54</a:t>
                </a:r>
                <a:r>
                  <a:rPr lang="ko-KR" altLang="en-US" sz="900" dirty="0" err="1">
                    <a:latin typeface="a옛날사진관4" panose="02020600000000000000" pitchFamily="18" charset="-127"/>
                    <a:ea typeface="a옛날사진관4" panose="02020600000000000000" pitchFamily="18" charset="-127"/>
                  </a:rPr>
                  <a:t>만명</a:t>
                </a:r>
                <a:endParaRPr lang="ko-KR" altLang="en-US" sz="900" dirty="0">
                  <a:latin typeface="a옛날사진관4" panose="02020600000000000000" pitchFamily="18" charset="-127"/>
                  <a:ea typeface="a옛날사진관4" panose="02020600000000000000" pitchFamily="18" charset="-127"/>
                </a:endParaRPr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887878" y="4933083"/>
            <a:ext cx="8637122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2035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독거노인 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353</a:t>
            </a:r>
            <a:r>
              <a:rPr lang="ko-KR" altLang="en-US" sz="12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만명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육박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…</a:t>
            </a: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갈수록 증가하는 독거노인</a:t>
            </a:r>
            <a:endParaRPr lang="en-US" altLang="ko-KR" sz="12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4857549" y="5313588"/>
            <a:ext cx="1158301" cy="214811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9" name="TextBox 38"/>
          <p:cNvSpPr txBox="1"/>
          <p:nvPr/>
        </p:nvSpPr>
        <p:spPr>
          <a:xfrm>
            <a:off x="8567172" y="6597981"/>
            <a:ext cx="1338828" cy="24814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67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자료</a:t>
            </a:r>
            <a:r>
              <a:rPr lang="en-US" altLang="ko-KR" sz="67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67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통계청</a:t>
            </a:r>
            <a:r>
              <a:rPr lang="en-US" altLang="ko-KR" sz="67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67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장래가구추계 </a:t>
            </a:r>
            <a:r>
              <a:rPr lang="en-US" altLang="ko-KR" sz="67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2012</a:t>
            </a:r>
          </a:p>
        </p:txBody>
      </p:sp>
      <p:sp>
        <p:nvSpPr>
          <p:cNvPr id="20" name="내용 개체 틀 2"/>
          <p:cNvSpPr txBox="1">
            <a:spLocks/>
          </p:cNvSpPr>
          <p:nvPr/>
        </p:nvSpPr>
        <p:spPr>
          <a:xfrm>
            <a:off x="1043982" y="384296"/>
            <a:ext cx="1154306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프로젝트 배경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cxnSp>
        <p:nvCxnSpPr>
          <p:cNvPr id="23" name="직선 연결선 22"/>
          <p:cNvCxnSpPr/>
          <p:nvPr/>
        </p:nvCxnSpPr>
        <p:spPr>
          <a:xfrm>
            <a:off x="2037300" y="480220"/>
            <a:ext cx="763392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94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rea\Desktop\htm_2015043082341a010a0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0" t="28641" b="6137"/>
          <a:stretch/>
        </p:blipFill>
        <p:spPr bwMode="auto">
          <a:xfrm>
            <a:off x="2900315" y="1865195"/>
            <a:ext cx="1295729" cy="170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40</a:t>
            </a:fld>
            <a:endParaRPr lang="ko-KR" altLang="en-US"/>
          </a:p>
        </p:txBody>
      </p:sp>
      <p:sp>
        <p:nvSpPr>
          <p:cNvPr id="44" name="타원 43"/>
          <p:cNvSpPr/>
          <p:nvPr/>
        </p:nvSpPr>
        <p:spPr>
          <a:xfrm>
            <a:off x="7275047" y="3704875"/>
            <a:ext cx="972935" cy="97293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5" name="타원 44"/>
          <p:cNvSpPr/>
          <p:nvPr/>
        </p:nvSpPr>
        <p:spPr>
          <a:xfrm>
            <a:off x="2117915" y="3704875"/>
            <a:ext cx="972935" cy="97293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6" name="TextBox 45"/>
          <p:cNvSpPr txBox="1"/>
          <p:nvPr/>
        </p:nvSpPr>
        <p:spPr bwMode="auto">
          <a:xfrm>
            <a:off x="4360552" y="1842861"/>
            <a:ext cx="682302" cy="25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500" tIns="35100" rIns="67500" bIns="35100" rtlCol="0">
            <a:spAutoFit/>
          </a:bodyPr>
          <a:lstStyle/>
          <a:p>
            <a:pPr lvl="0" algn="just"/>
            <a:r>
              <a:rPr lang="ko-KR" altLang="en-US" sz="1200" b="1" dirty="0" err="1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유할배</a:t>
            </a:r>
            <a:endParaRPr lang="ko-KR" altLang="en-US" sz="525" b="1" dirty="0">
              <a:solidFill>
                <a:srgbClr val="00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3" name="TextBox 52"/>
          <p:cNvSpPr txBox="1"/>
          <p:nvPr/>
        </p:nvSpPr>
        <p:spPr bwMode="auto">
          <a:xfrm>
            <a:off x="5172817" y="1861290"/>
            <a:ext cx="2227928" cy="68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500" tIns="35100" rIns="67500" bIns="35100" rtlCol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ko-KR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나이 </a:t>
            </a:r>
            <a:r>
              <a:rPr lang="en-US" altLang="ko-KR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71</a:t>
            </a:r>
            <a:r>
              <a:rPr lang="ko-KR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세</a:t>
            </a:r>
            <a:endParaRPr lang="en-US" altLang="ko-KR" sz="825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0" algn="just">
              <a:lnSpc>
                <a:spcPct val="120000"/>
              </a:lnSpc>
            </a:pPr>
            <a:r>
              <a:rPr lang="ko-KR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성별 </a:t>
            </a:r>
            <a:r>
              <a:rPr lang="en-US" altLang="ko-KR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남성</a:t>
            </a:r>
            <a:endParaRPr lang="en-US" altLang="ko-KR" sz="825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0" algn="just">
              <a:lnSpc>
                <a:spcPct val="120000"/>
              </a:lnSpc>
            </a:pPr>
            <a:r>
              <a:rPr lang="ko-KR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취미 </a:t>
            </a:r>
            <a:r>
              <a:rPr lang="en-US" altLang="ko-KR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825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컴퓨터하기</a:t>
            </a:r>
            <a:r>
              <a:rPr lang="en-US" altLang="ko-KR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825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스마트폰</a:t>
            </a:r>
            <a:r>
              <a:rPr lang="ko-KR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하기</a:t>
            </a:r>
            <a:endParaRPr lang="en-US" altLang="ko-KR" sz="825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0" algn="just">
              <a:lnSpc>
                <a:spcPct val="120000"/>
              </a:lnSpc>
            </a:pPr>
            <a:r>
              <a:rPr lang="ko-KR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특기 </a:t>
            </a:r>
            <a:r>
              <a:rPr lang="en-US" altLang="ko-KR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젊은이들과 </a:t>
            </a:r>
            <a:r>
              <a:rPr lang="ko-KR" altLang="en-US" sz="825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채팅하기</a:t>
            </a:r>
            <a:endParaRPr lang="ko-KR" altLang="en-US" sz="825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263261" y="4054240"/>
            <a:ext cx="74411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solidFill>
                  <a:srgbClr val="C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Needs</a:t>
            </a:r>
            <a:endParaRPr lang="ko-KR" altLang="en-US" sz="1500" dirty="0">
              <a:solidFill>
                <a:srgbClr val="C0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486650" y="4054240"/>
            <a:ext cx="59182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Goal</a:t>
            </a:r>
            <a:endParaRPr lang="ko-KR" altLang="en-US" sz="15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60" name="직선 화살표 연결선 59"/>
          <p:cNvCxnSpPr/>
          <p:nvPr/>
        </p:nvCxnSpPr>
        <p:spPr>
          <a:xfrm>
            <a:off x="3245931" y="4191341"/>
            <a:ext cx="3863663" cy="0"/>
          </a:xfrm>
          <a:prstGeom prst="straightConnector1">
            <a:avLst/>
          </a:prstGeom>
          <a:ln w="28575">
            <a:solidFill>
              <a:srgbClr val="C00000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003123" y="4827849"/>
            <a:ext cx="20656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젊은 사람들과 더 친해지고 싶다</a:t>
            </a:r>
            <a:r>
              <a:rPr lang="en-US" altLang="ko-KR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lang="ko-KR" altLang="en-US" sz="10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054845" y="4774708"/>
            <a:ext cx="32074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5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어르신들이 젊은 사람들과  잘 어우러질  수 있게</a:t>
            </a:r>
            <a:r>
              <a:rPr lang="en-US" altLang="ko-KR" sz="105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</a:p>
          <a:p>
            <a:pPr algn="r"/>
            <a:r>
              <a:rPr lang="ko-KR" altLang="en-US" sz="105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협동할 수 있는 </a:t>
            </a:r>
            <a:r>
              <a:rPr lang="ko-KR" altLang="en-US" sz="1050" b="1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컨텐츠를</a:t>
            </a:r>
            <a:r>
              <a:rPr lang="ko-KR" altLang="en-US" sz="105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제공한다</a:t>
            </a:r>
            <a:r>
              <a:rPr lang="en-US" altLang="ko-KR" sz="105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</p:txBody>
      </p:sp>
      <p:sp>
        <p:nvSpPr>
          <p:cNvPr id="63" name="TextBox 62"/>
          <p:cNvSpPr txBox="1"/>
          <p:nvPr/>
        </p:nvSpPr>
        <p:spPr bwMode="auto">
          <a:xfrm>
            <a:off x="4430368" y="2924718"/>
            <a:ext cx="2612794" cy="652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500" tIns="35100" rIns="67500" bIns="35100" rtlCol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요즘 나오는 </a:t>
            </a:r>
            <a:r>
              <a:rPr lang="ko-KR" alt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스마트폰과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 컴퓨터를 배워보니 학생시절로 돌아간 기분도 들고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, </a:t>
            </a:r>
            <a:r>
              <a:rPr lang="ko-KR" alt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젊은세대와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 이야기 할 수 있어 좋더군요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.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젊게 살기 위해 젊은 세대와 더 가까이 할 수 있는 </a:t>
            </a:r>
            <a:r>
              <a:rPr lang="ko-KR" alt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컨텐츠가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 있었으면 좋겠어요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.</a:t>
            </a:r>
            <a:endParaRPr lang="ko-KR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65" name="TextBox 64"/>
          <p:cNvSpPr txBox="1"/>
          <p:nvPr/>
        </p:nvSpPr>
        <p:spPr bwMode="auto">
          <a:xfrm>
            <a:off x="6962046" y="2419195"/>
            <a:ext cx="762778" cy="173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500" tIns="35100" rIns="67500" bIns="35100" rtlCol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altLang="ko-KR" sz="9000" dirty="0">
                <a:solidFill>
                  <a:schemeClr val="bg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</a:t>
            </a:r>
            <a:endParaRPr lang="ko-KR" altLang="en-US" sz="9000" dirty="0">
              <a:solidFill>
                <a:schemeClr val="bg1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011622" y="2615894"/>
            <a:ext cx="69281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0" dirty="0">
                <a:solidFill>
                  <a:schemeClr val="bg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“</a:t>
            </a:r>
            <a:endParaRPr lang="ko-KR" altLang="en-US" sz="9000" dirty="0">
              <a:solidFill>
                <a:schemeClr val="bg1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2" name="내용 개체 틀 2"/>
          <p:cNvSpPr txBox="1">
            <a:spLocks/>
          </p:cNvSpPr>
          <p:nvPr/>
        </p:nvSpPr>
        <p:spPr>
          <a:xfrm>
            <a:off x="1043982" y="384296"/>
            <a:ext cx="1493622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프로젝트 서비스 도출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1102115" y="693742"/>
            <a:ext cx="1157368" cy="294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2325"/>
              </a:lnSpc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페르소나 분석</a:t>
            </a:r>
          </a:p>
        </p:txBody>
      </p:sp>
      <p:cxnSp>
        <p:nvCxnSpPr>
          <p:cNvPr id="19" name="직선 연결선 18"/>
          <p:cNvCxnSpPr/>
          <p:nvPr/>
        </p:nvCxnSpPr>
        <p:spPr>
          <a:xfrm>
            <a:off x="2454876" y="480220"/>
            <a:ext cx="721634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31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0" descr="C:\Users\korea\Desktop\외로운할아버지\KakaoTalk_20160412_1800036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5" r="23273" b="517"/>
          <a:stretch/>
        </p:blipFill>
        <p:spPr bwMode="auto">
          <a:xfrm>
            <a:off x="2900315" y="1861290"/>
            <a:ext cx="1295729" cy="170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41</a:t>
            </a:fld>
            <a:endParaRPr lang="ko-KR" altLang="en-US"/>
          </a:p>
        </p:txBody>
      </p:sp>
      <p:sp>
        <p:nvSpPr>
          <p:cNvPr id="44" name="타원 43"/>
          <p:cNvSpPr/>
          <p:nvPr/>
        </p:nvSpPr>
        <p:spPr>
          <a:xfrm>
            <a:off x="7275047" y="3704875"/>
            <a:ext cx="972935" cy="97293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5" name="타원 44"/>
          <p:cNvSpPr/>
          <p:nvPr/>
        </p:nvSpPr>
        <p:spPr>
          <a:xfrm>
            <a:off x="2117915" y="3704875"/>
            <a:ext cx="972935" cy="97293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6" name="TextBox 45"/>
          <p:cNvSpPr txBox="1"/>
          <p:nvPr/>
        </p:nvSpPr>
        <p:spPr bwMode="auto">
          <a:xfrm>
            <a:off x="4360552" y="1842861"/>
            <a:ext cx="682302" cy="25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500" tIns="35100" rIns="67500" bIns="35100" rtlCol="0">
            <a:spAutoFit/>
          </a:bodyPr>
          <a:lstStyle/>
          <a:p>
            <a:pPr lvl="0" algn="just"/>
            <a:r>
              <a:rPr lang="ko-KR" altLang="en-US" sz="1200" b="1" dirty="0" err="1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김혼자</a:t>
            </a:r>
            <a:endParaRPr lang="ko-KR" altLang="en-US" sz="525" b="1" dirty="0">
              <a:solidFill>
                <a:srgbClr val="00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3" name="TextBox 52"/>
          <p:cNvSpPr txBox="1"/>
          <p:nvPr/>
        </p:nvSpPr>
        <p:spPr bwMode="auto">
          <a:xfrm>
            <a:off x="5172818" y="1861290"/>
            <a:ext cx="1428814" cy="68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500" tIns="35100" rIns="67500" bIns="35100" rtlCol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ko-KR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나이 </a:t>
            </a:r>
            <a:r>
              <a:rPr lang="en-US" altLang="ko-KR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73</a:t>
            </a:r>
            <a:r>
              <a:rPr lang="ko-KR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세</a:t>
            </a:r>
            <a:endParaRPr lang="en-US" altLang="ko-KR" sz="825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0" algn="just">
              <a:lnSpc>
                <a:spcPct val="120000"/>
              </a:lnSpc>
            </a:pPr>
            <a:r>
              <a:rPr lang="ko-KR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성별 </a:t>
            </a:r>
            <a:r>
              <a:rPr lang="en-US" altLang="ko-KR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여성</a:t>
            </a:r>
            <a:endParaRPr lang="en-US" altLang="ko-KR" sz="825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0" algn="just">
              <a:lnSpc>
                <a:spcPct val="120000"/>
              </a:lnSpc>
            </a:pPr>
            <a:r>
              <a:rPr lang="ko-KR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취미 </a:t>
            </a:r>
            <a:r>
              <a:rPr lang="en-US" altLang="ko-KR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TV</a:t>
            </a:r>
            <a:r>
              <a:rPr lang="ko-KR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시청</a:t>
            </a:r>
            <a:r>
              <a:rPr lang="en-US" altLang="ko-KR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강아지보기</a:t>
            </a:r>
            <a:endParaRPr lang="en-US" altLang="ko-KR" sz="825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0" algn="just">
              <a:lnSpc>
                <a:spcPct val="120000"/>
              </a:lnSpc>
            </a:pPr>
            <a:r>
              <a:rPr lang="ko-KR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특기 </a:t>
            </a:r>
            <a:r>
              <a:rPr lang="en-US" altLang="ko-KR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없음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263261" y="4054240"/>
            <a:ext cx="74411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solidFill>
                  <a:srgbClr val="C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Needs</a:t>
            </a:r>
            <a:endParaRPr lang="ko-KR" altLang="en-US" sz="1500" dirty="0">
              <a:solidFill>
                <a:srgbClr val="C0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486650" y="4054240"/>
            <a:ext cx="59182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Goal</a:t>
            </a:r>
            <a:endParaRPr lang="ko-KR" altLang="en-US" sz="15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60" name="직선 화살표 연결선 59"/>
          <p:cNvCxnSpPr/>
          <p:nvPr/>
        </p:nvCxnSpPr>
        <p:spPr>
          <a:xfrm>
            <a:off x="3245931" y="4191341"/>
            <a:ext cx="3863663" cy="0"/>
          </a:xfrm>
          <a:prstGeom prst="straightConnector1">
            <a:avLst/>
          </a:prstGeom>
          <a:ln w="28575">
            <a:solidFill>
              <a:srgbClr val="C00000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003123" y="4827849"/>
            <a:ext cx="21503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주변에 외로움을 달래줄 말동무라도 있었으면</a:t>
            </a:r>
            <a:r>
              <a:rPr lang="en-US" altLang="ko-KR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좋겠다</a:t>
            </a:r>
            <a:r>
              <a:rPr lang="en-US" altLang="ko-KR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054845" y="4774708"/>
            <a:ext cx="32074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5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화상채팅처럼 대화할 수 있는 기능을 제공하여</a:t>
            </a:r>
            <a:r>
              <a:rPr lang="en-US" altLang="ko-KR" sz="105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</a:t>
            </a:r>
          </a:p>
          <a:p>
            <a:pPr algn="r"/>
            <a:r>
              <a:rPr lang="ko-KR" altLang="en-US" sz="105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외로움을 달래며 상대방과 소통할 수 있게 한다</a:t>
            </a:r>
            <a:r>
              <a:rPr lang="en-US" altLang="ko-KR" sz="105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lang="ko-KR" altLang="en-US" sz="105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3" name="TextBox 62"/>
          <p:cNvSpPr txBox="1"/>
          <p:nvPr/>
        </p:nvSpPr>
        <p:spPr bwMode="auto">
          <a:xfrm>
            <a:off x="4430368" y="2924718"/>
            <a:ext cx="2612794" cy="652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500" tIns="35100" rIns="67500" bIns="35100" rtlCol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혼자 </a:t>
            </a:r>
            <a:r>
              <a:rPr lang="ko-KR" alt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살고있는데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,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주변에 노인정도 없어 너무 외로워요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.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아들은 저기 외국에 살고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..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주변에 같이 이야기 나눌 사람이 있으면 좋겠는데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, </a:t>
            </a:r>
          </a:p>
          <a:p>
            <a:pPr lvl="0" algn="just">
              <a:lnSpc>
                <a:spcPct val="120000"/>
              </a:lnSpc>
            </a:pPr>
            <a:r>
              <a:rPr lang="ko-KR" alt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에휴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~ </a:t>
            </a:r>
            <a:r>
              <a:rPr lang="ko-KR" alt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횡한게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 너무 쓸쓸해요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.</a:t>
            </a:r>
            <a:endParaRPr lang="ko-KR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65" name="TextBox 64"/>
          <p:cNvSpPr txBox="1"/>
          <p:nvPr/>
        </p:nvSpPr>
        <p:spPr bwMode="auto">
          <a:xfrm>
            <a:off x="6962046" y="2419195"/>
            <a:ext cx="762778" cy="173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500" tIns="35100" rIns="67500" bIns="35100" rtlCol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altLang="ko-KR" sz="9000" dirty="0">
                <a:solidFill>
                  <a:schemeClr val="bg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</a:t>
            </a:r>
            <a:endParaRPr lang="ko-KR" altLang="en-US" sz="9000" dirty="0">
              <a:solidFill>
                <a:schemeClr val="bg1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011622" y="2615894"/>
            <a:ext cx="69281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0" dirty="0">
                <a:solidFill>
                  <a:schemeClr val="bg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“</a:t>
            </a:r>
            <a:endParaRPr lang="ko-KR" altLang="en-US" sz="9000" dirty="0">
              <a:solidFill>
                <a:schemeClr val="bg1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2" name="내용 개체 틀 2"/>
          <p:cNvSpPr txBox="1">
            <a:spLocks/>
          </p:cNvSpPr>
          <p:nvPr/>
        </p:nvSpPr>
        <p:spPr>
          <a:xfrm>
            <a:off x="1043982" y="384296"/>
            <a:ext cx="1493622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프로젝트 서비스 도출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1102115" y="693742"/>
            <a:ext cx="1157368" cy="294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2325"/>
              </a:lnSpc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페르소나 분석</a:t>
            </a:r>
          </a:p>
        </p:txBody>
      </p:sp>
      <p:cxnSp>
        <p:nvCxnSpPr>
          <p:cNvPr id="19" name="직선 연결선 18"/>
          <p:cNvCxnSpPr/>
          <p:nvPr/>
        </p:nvCxnSpPr>
        <p:spPr>
          <a:xfrm>
            <a:off x="2454876" y="480220"/>
            <a:ext cx="721634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40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2" descr="C:\Users\korea\Desktop\맞고못치는어르신\nsNISX20120209_0010432742_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6" t="-1" r="29808" b="980"/>
          <a:stretch/>
        </p:blipFill>
        <p:spPr bwMode="auto">
          <a:xfrm>
            <a:off x="2900315" y="1861290"/>
            <a:ext cx="1295729" cy="170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42</a:t>
            </a:fld>
            <a:endParaRPr lang="ko-KR" altLang="en-US"/>
          </a:p>
        </p:txBody>
      </p:sp>
      <p:sp>
        <p:nvSpPr>
          <p:cNvPr id="44" name="타원 43"/>
          <p:cNvSpPr/>
          <p:nvPr/>
        </p:nvSpPr>
        <p:spPr>
          <a:xfrm>
            <a:off x="7275047" y="3704875"/>
            <a:ext cx="972935" cy="97293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5" name="타원 44"/>
          <p:cNvSpPr/>
          <p:nvPr/>
        </p:nvSpPr>
        <p:spPr>
          <a:xfrm>
            <a:off x="2117915" y="3704875"/>
            <a:ext cx="972935" cy="97293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6" name="TextBox 45"/>
          <p:cNvSpPr txBox="1"/>
          <p:nvPr/>
        </p:nvSpPr>
        <p:spPr bwMode="auto">
          <a:xfrm>
            <a:off x="4360552" y="1842861"/>
            <a:ext cx="682302" cy="25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500" tIns="35100" rIns="67500" bIns="35100" rtlCol="0">
            <a:spAutoFit/>
          </a:bodyPr>
          <a:lstStyle/>
          <a:p>
            <a:pPr lvl="0" algn="just"/>
            <a:r>
              <a:rPr lang="ko-KR" altLang="en-US" sz="1200" b="1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이부들</a:t>
            </a:r>
            <a:endParaRPr lang="ko-KR" altLang="en-US" sz="525" b="1" dirty="0">
              <a:solidFill>
                <a:srgbClr val="00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3" name="TextBox 52"/>
          <p:cNvSpPr txBox="1"/>
          <p:nvPr/>
        </p:nvSpPr>
        <p:spPr bwMode="auto">
          <a:xfrm>
            <a:off x="5172818" y="1861290"/>
            <a:ext cx="1428814" cy="68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500" tIns="35100" rIns="67500" bIns="35100" rtlCol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ko-KR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나이 </a:t>
            </a:r>
            <a:r>
              <a:rPr lang="en-US" altLang="ko-KR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24</a:t>
            </a:r>
            <a:r>
              <a:rPr lang="ko-KR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세</a:t>
            </a:r>
            <a:endParaRPr lang="en-US" altLang="ko-KR" sz="825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0" algn="just">
              <a:lnSpc>
                <a:spcPct val="120000"/>
              </a:lnSpc>
            </a:pPr>
            <a:r>
              <a:rPr lang="ko-KR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성별 </a:t>
            </a:r>
            <a:r>
              <a:rPr lang="en-US" altLang="ko-KR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여성</a:t>
            </a:r>
            <a:endParaRPr lang="en-US" altLang="ko-KR" sz="825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0" algn="just">
              <a:lnSpc>
                <a:spcPct val="120000"/>
              </a:lnSpc>
            </a:pPr>
            <a:r>
              <a:rPr lang="ko-KR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취미 </a:t>
            </a:r>
            <a:r>
              <a:rPr lang="en-US" altLang="ko-KR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엄마랑 맞고 </a:t>
            </a:r>
            <a:endParaRPr lang="en-US" altLang="ko-KR" sz="825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0" algn="just">
              <a:lnSpc>
                <a:spcPct val="120000"/>
              </a:lnSpc>
            </a:pPr>
            <a:r>
              <a:rPr lang="ko-KR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특기 </a:t>
            </a:r>
            <a:r>
              <a:rPr lang="en-US" altLang="ko-KR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울기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263261" y="4054240"/>
            <a:ext cx="74411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solidFill>
                  <a:srgbClr val="C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Needs</a:t>
            </a:r>
            <a:endParaRPr lang="ko-KR" altLang="en-US" sz="1500" dirty="0">
              <a:solidFill>
                <a:srgbClr val="C0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486650" y="4054240"/>
            <a:ext cx="59182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Goal</a:t>
            </a:r>
            <a:endParaRPr lang="ko-KR" altLang="en-US" sz="15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60" name="직선 화살표 연결선 59"/>
          <p:cNvCxnSpPr/>
          <p:nvPr/>
        </p:nvCxnSpPr>
        <p:spPr>
          <a:xfrm>
            <a:off x="3245931" y="4191341"/>
            <a:ext cx="3863663" cy="0"/>
          </a:xfrm>
          <a:prstGeom prst="straightConnector1">
            <a:avLst/>
          </a:prstGeom>
          <a:ln w="28575">
            <a:solidFill>
              <a:srgbClr val="C00000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003123" y="4827849"/>
            <a:ext cx="21503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맞고 잘 치는 법을 배우고 싶다</a:t>
            </a:r>
            <a:r>
              <a:rPr lang="en-US" altLang="ko-KR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lang="ko-KR" altLang="en-US" sz="10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054845" y="4774708"/>
            <a:ext cx="32074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5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맞고를 보면서 쉽게 배울 수 있게</a:t>
            </a:r>
            <a:endParaRPr lang="en-US" altLang="ko-KR" sz="105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r"/>
            <a:r>
              <a:rPr lang="en-US" altLang="ko-KR" sz="105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‘</a:t>
            </a:r>
            <a:r>
              <a:rPr lang="ko-KR" altLang="en-US" sz="105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맞고 교실</a:t>
            </a:r>
            <a:r>
              <a:rPr lang="en-US" altLang="ko-KR" sz="105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’</a:t>
            </a:r>
            <a:r>
              <a:rPr lang="ko-KR" altLang="en-US" sz="105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서비스를 제공한다</a:t>
            </a:r>
            <a:r>
              <a:rPr lang="en-US" altLang="ko-KR" sz="105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</p:txBody>
      </p:sp>
      <p:sp>
        <p:nvSpPr>
          <p:cNvPr id="63" name="TextBox 62"/>
          <p:cNvSpPr txBox="1"/>
          <p:nvPr/>
        </p:nvSpPr>
        <p:spPr bwMode="auto">
          <a:xfrm>
            <a:off x="4430368" y="2924718"/>
            <a:ext cx="2612794" cy="652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500" tIns="35100" rIns="67500" bIns="35100" rtlCol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엄마랑 </a:t>
            </a:r>
            <a:r>
              <a:rPr lang="ko-KR" alt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맞고하는게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 유일한 취미인데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,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자꾸 돈을 잃으니까 눈물이나요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.</a:t>
            </a:r>
          </a:p>
          <a:p>
            <a:pPr lvl="0" algn="just">
              <a:lnSpc>
                <a:spcPct val="120000"/>
              </a:lnSpc>
            </a:pP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그렇다고 </a:t>
            </a:r>
            <a:r>
              <a:rPr lang="ko-KR" alt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안하자니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심심하고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!!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잘하는 법을 물어봐도 엄마는 알려주지도 않고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!!! </a:t>
            </a:r>
            <a:r>
              <a:rPr lang="ko-KR" alt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맞고잘치는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 법이 너무너무 궁금해요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. </a:t>
            </a:r>
            <a:r>
              <a:rPr lang="ko-KR" alt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배우고싶어요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 꼭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!</a:t>
            </a:r>
            <a:endParaRPr lang="ko-KR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65" name="TextBox 64"/>
          <p:cNvSpPr txBox="1"/>
          <p:nvPr/>
        </p:nvSpPr>
        <p:spPr bwMode="auto">
          <a:xfrm>
            <a:off x="6962046" y="2419195"/>
            <a:ext cx="762778" cy="173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500" tIns="35100" rIns="67500" bIns="35100" rtlCol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altLang="ko-KR" sz="9000" dirty="0">
                <a:solidFill>
                  <a:schemeClr val="bg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</a:t>
            </a:r>
            <a:endParaRPr lang="ko-KR" altLang="en-US" sz="9000" dirty="0">
              <a:solidFill>
                <a:schemeClr val="bg1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011622" y="2615894"/>
            <a:ext cx="69281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0" dirty="0">
                <a:solidFill>
                  <a:schemeClr val="bg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“</a:t>
            </a:r>
            <a:endParaRPr lang="ko-KR" altLang="en-US" sz="9000" dirty="0">
              <a:solidFill>
                <a:schemeClr val="bg1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43" name="Picture 3" descr="C:\Users\korea\Desktop\맞고못치는젊은이\1028_고수남태교법_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62" t="124" r="6268" b="2669"/>
          <a:stretch/>
        </p:blipFill>
        <p:spPr bwMode="auto">
          <a:xfrm>
            <a:off x="2900315" y="1861289"/>
            <a:ext cx="1295729" cy="170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내용 개체 틀 2"/>
          <p:cNvSpPr txBox="1">
            <a:spLocks/>
          </p:cNvSpPr>
          <p:nvPr/>
        </p:nvSpPr>
        <p:spPr>
          <a:xfrm>
            <a:off x="1043982" y="384296"/>
            <a:ext cx="1493622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프로젝트 서비스 도출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1102115" y="693742"/>
            <a:ext cx="1157368" cy="294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2325"/>
              </a:lnSpc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페르소나 분석</a:t>
            </a:r>
          </a:p>
        </p:txBody>
      </p:sp>
      <p:cxnSp>
        <p:nvCxnSpPr>
          <p:cNvPr id="20" name="직선 연결선 19"/>
          <p:cNvCxnSpPr/>
          <p:nvPr/>
        </p:nvCxnSpPr>
        <p:spPr>
          <a:xfrm>
            <a:off x="2454876" y="480220"/>
            <a:ext cx="721634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11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" t="287" r="19691" b="25455"/>
          <a:stretch/>
        </p:blipFill>
        <p:spPr>
          <a:xfrm>
            <a:off x="2898731" y="1862465"/>
            <a:ext cx="1287050" cy="1691015"/>
          </a:xfrm>
          <a:prstGeom prst="rect">
            <a:avLst/>
          </a:prstGeom>
        </p:spPr>
      </p:pic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43</a:t>
            </a:fld>
            <a:endParaRPr lang="ko-KR" altLang="en-US"/>
          </a:p>
        </p:txBody>
      </p:sp>
      <p:sp>
        <p:nvSpPr>
          <p:cNvPr id="44" name="타원 43"/>
          <p:cNvSpPr/>
          <p:nvPr/>
        </p:nvSpPr>
        <p:spPr>
          <a:xfrm>
            <a:off x="7275047" y="3704875"/>
            <a:ext cx="972935" cy="97293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5" name="타원 44"/>
          <p:cNvSpPr/>
          <p:nvPr/>
        </p:nvSpPr>
        <p:spPr>
          <a:xfrm>
            <a:off x="2117915" y="3704875"/>
            <a:ext cx="972935" cy="97293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6" name="TextBox 45"/>
          <p:cNvSpPr txBox="1"/>
          <p:nvPr/>
        </p:nvSpPr>
        <p:spPr bwMode="auto">
          <a:xfrm>
            <a:off x="4360552" y="1842861"/>
            <a:ext cx="682302" cy="25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500" tIns="35100" rIns="67500" bIns="35100" rtlCol="0">
            <a:spAutoFit/>
          </a:bodyPr>
          <a:lstStyle/>
          <a:p>
            <a:pPr lvl="0" algn="just"/>
            <a:r>
              <a:rPr lang="ko-KR" altLang="en-US" sz="1200" b="1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구경민</a:t>
            </a:r>
            <a:endParaRPr lang="ko-KR" altLang="en-US" sz="525" b="1" dirty="0">
              <a:solidFill>
                <a:srgbClr val="00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3" name="TextBox 52"/>
          <p:cNvSpPr txBox="1"/>
          <p:nvPr/>
        </p:nvSpPr>
        <p:spPr bwMode="auto">
          <a:xfrm>
            <a:off x="5172818" y="1861290"/>
            <a:ext cx="1428814" cy="68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500" tIns="35100" rIns="67500" bIns="35100" rtlCol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ko-KR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나이 </a:t>
            </a:r>
            <a:r>
              <a:rPr lang="en-US" altLang="ko-KR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26</a:t>
            </a:r>
            <a:r>
              <a:rPr lang="ko-KR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세</a:t>
            </a:r>
          </a:p>
          <a:p>
            <a:pPr lvl="0" algn="just">
              <a:lnSpc>
                <a:spcPct val="120000"/>
              </a:lnSpc>
            </a:pPr>
            <a:r>
              <a:rPr lang="ko-KR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성별 </a:t>
            </a:r>
            <a:r>
              <a:rPr lang="en-US" altLang="ko-KR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남성</a:t>
            </a:r>
          </a:p>
          <a:p>
            <a:pPr lvl="0" algn="just">
              <a:lnSpc>
                <a:spcPct val="120000"/>
              </a:lnSpc>
            </a:pPr>
            <a:r>
              <a:rPr lang="ko-KR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직업 </a:t>
            </a:r>
            <a:r>
              <a:rPr lang="en-US" altLang="ko-KR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대학생</a:t>
            </a:r>
          </a:p>
          <a:p>
            <a:pPr lvl="0" algn="just">
              <a:lnSpc>
                <a:spcPct val="120000"/>
              </a:lnSpc>
            </a:pPr>
            <a:r>
              <a:rPr lang="ko-KR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거주지</a:t>
            </a:r>
            <a:r>
              <a:rPr lang="en-US" altLang="ko-KR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서울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263261" y="4054240"/>
            <a:ext cx="74411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solidFill>
                  <a:srgbClr val="C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Needs</a:t>
            </a:r>
            <a:endParaRPr lang="ko-KR" altLang="en-US" sz="1500" dirty="0">
              <a:solidFill>
                <a:srgbClr val="C0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486650" y="4054240"/>
            <a:ext cx="59182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Goal</a:t>
            </a:r>
            <a:endParaRPr lang="ko-KR" altLang="en-US" sz="15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60" name="직선 화살표 연결선 59"/>
          <p:cNvCxnSpPr/>
          <p:nvPr/>
        </p:nvCxnSpPr>
        <p:spPr>
          <a:xfrm>
            <a:off x="3245931" y="4191341"/>
            <a:ext cx="3863663" cy="0"/>
          </a:xfrm>
          <a:prstGeom prst="straightConnector1">
            <a:avLst/>
          </a:prstGeom>
          <a:ln w="28575">
            <a:solidFill>
              <a:srgbClr val="C00000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003123" y="4827849"/>
            <a:ext cx="21503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BJ</a:t>
            </a:r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와 마니아 사이를 더욱 돈독하게 해줄 지표가 있었으면 좋겠다</a:t>
            </a:r>
            <a:r>
              <a:rPr lang="en-US" altLang="ko-KR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lang="ko-KR" altLang="en-US" sz="10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054845" y="4774708"/>
            <a:ext cx="32074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5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시청자 </a:t>
            </a:r>
            <a:r>
              <a:rPr lang="ko-KR" altLang="en-US" sz="1050" b="1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순위을</a:t>
            </a:r>
            <a:r>
              <a:rPr lang="ko-KR" altLang="en-US" sz="105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만들어 누가 가장 </a:t>
            </a:r>
            <a:endParaRPr lang="en-US" altLang="ko-KR" sz="105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r"/>
            <a:r>
              <a:rPr lang="ko-KR" altLang="en-US" sz="105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많이 찾아주는지 확인할 수 있게 한다</a:t>
            </a:r>
            <a:r>
              <a:rPr lang="en-US" altLang="ko-KR" sz="105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lang="ko-KR" altLang="en-US" sz="105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3" name="TextBox 62"/>
          <p:cNvSpPr txBox="1"/>
          <p:nvPr/>
        </p:nvSpPr>
        <p:spPr bwMode="auto">
          <a:xfrm>
            <a:off x="4430368" y="2924718"/>
            <a:ext cx="2612794" cy="84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500" tIns="35100" rIns="67500" bIns="35100" rtlCol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시간이 남을 때마다 볼 정도로 개인방송에 빠졌어요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.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개인방송이 </a:t>
            </a:r>
            <a:r>
              <a:rPr lang="ko-KR" alt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인기라길래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 한 두 번 봤는데 계속 보게 되더라고요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.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그런데 제가 매일 같이 방송을 봐주는 것만큼 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BJ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분도 절 알아주었으면 좋겠는데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, </a:t>
            </a:r>
          </a:p>
          <a:p>
            <a:pPr lvl="0" algn="just">
              <a:lnSpc>
                <a:spcPct val="120000"/>
              </a:lnSpc>
            </a:pPr>
            <a:r>
              <a:rPr lang="ko-KR" alt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무리데스인가요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?</a:t>
            </a:r>
            <a:endParaRPr lang="ko-KR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65" name="TextBox 64"/>
          <p:cNvSpPr txBox="1"/>
          <p:nvPr/>
        </p:nvSpPr>
        <p:spPr bwMode="auto">
          <a:xfrm>
            <a:off x="6962046" y="2419195"/>
            <a:ext cx="762778" cy="173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500" tIns="35100" rIns="67500" bIns="35100" rtlCol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altLang="ko-KR" sz="9000" dirty="0">
                <a:solidFill>
                  <a:schemeClr val="bg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</a:t>
            </a:r>
            <a:endParaRPr lang="ko-KR" altLang="en-US" sz="9000" dirty="0">
              <a:solidFill>
                <a:schemeClr val="bg1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011622" y="2615894"/>
            <a:ext cx="69281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0" dirty="0">
                <a:solidFill>
                  <a:schemeClr val="bg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“</a:t>
            </a:r>
            <a:endParaRPr lang="ko-KR" altLang="en-US" sz="9000" dirty="0">
              <a:solidFill>
                <a:schemeClr val="bg1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2" name="내용 개체 틀 2"/>
          <p:cNvSpPr txBox="1">
            <a:spLocks/>
          </p:cNvSpPr>
          <p:nvPr/>
        </p:nvSpPr>
        <p:spPr>
          <a:xfrm>
            <a:off x="1043982" y="384296"/>
            <a:ext cx="1493622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프로젝트 서비스 도출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1102115" y="693742"/>
            <a:ext cx="1157368" cy="294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2325"/>
              </a:lnSpc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페르소나 분석</a:t>
            </a:r>
          </a:p>
        </p:txBody>
      </p:sp>
      <p:cxnSp>
        <p:nvCxnSpPr>
          <p:cNvPr id="19" name="직선 연결선 18"/>
          <p:cNvCxnSpPr/>
          <p:nvPr/>
        </p:nvCxnSpPr>
        <p:spPr>
          <a:xfrm>
            <a:off x="2454876" y="480220"/>
            <a:ext cx="721634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65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5" t="1093" r="23088" b="546"/>
          <a:stretch/>
        </p:blipFill>
        <p:spPr>
          <a:xfrm>
            <a:off x="2898731" y="1862464"/>
            <a:ext cx="1287050" cy="1691014"/>
          </a:xfrm>
          <a:prstGeom prst="rect">
            <a:avLst/>
          </a:prstGeom>
        </p:spPr>
      </p:pic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44</a:t>
            </a:fld>
            <a:endParaRPr lang="ko-KR" altLang="en-US"/>
          </a:p>
        </p:txBody>
      </p:sp>
      <p:sp>
        <p:nvSpPr>
          <p:cNvPr id="44" name="타원 43"/>
          <p:cNvSpPr/>
          <p:nvPr/>
        </p:nvSpPr>
        <p:spPr>
          <a:xfrm>
            <a:off x="7275047" y="3704875"/>
            <a:ext cx="972935" cy="97293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5" name="타원 44"/>
          <p:cNvSpPr/>
          <p:nvPr/>
        </p:nvSpPr>
        <p:spPr>
          <a:xfrm>
            <a:off x="2117915" y="3704875"/>
            <a:ext cx="972935" cy="97293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6" name="TextBox 45"/>
          <p:cNvSpPr txBox="1"/>
          <p:nvPr/>
        </p:nvSpPr>
        <p:spPr bwMode="auto">
          <a:xfrm>
            <a:off x="4360552" y="1842861"/>
            <a:ext cx="682302" cy="25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500" tIns="35100" rIns="67500" bIns="35100" rtlCol="0">
            <a:spAutoFit/>
          </a:bodyPr>
          <a:lstStyle/>
          <a:p>
            <a:pPr lvl="0" algn="just"/>
            <a:r>
              <a:rPr lang="ko-KR" altLang="en-US" sz="1200" b="1" dirty="0" err="1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류목민</a:t>
            </a:r>
            <a:endParaRPr lang="ko-KR" altLang="en-US" sz="525" b="1" dirty="0">
              <a:solidFill>
                <a:srgbClr val="00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3" name="TextBox 52"/>
          <p:cNvSpPr txBox="1"/>
          <p:nvPr/>
        </p:nvSpPr>
        <p:spPr bwMode="auto">
          <a:xfrm>
            <a:off x="5172818" y="1861290"/>
            <a:ext cx="1428814" cy="68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500" tIns="35100" rIns="67500" bIns="35100" rtlCol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ko-KR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나이 </a:t>
            </a:r>
            <a:r>
              <a:rPr lang="en-US" altLang="ko-KR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24</a:t>
            </a:r>
            <a:r>
              <a:rPr lang="ko-KR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세</a:t>
            </a:r>
          </a:p>
          <a:p>
            <a:pPr lvl="0" algn="just">
              <a:lnSpc>
                <a:spcPct val="120000"/>
              </a:lnSpc>
            </a:pPr>
            <a:r>
              <a:rPr lang="ko-KR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성별 </a:t>
            </a:r>
            <a:r>
              <a:rPr lang="en-US" altLang="ko-KR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남성</a:t>
            </a:r>
          </a:p>
          <a:p>
            <a:pPr lvl="0" algn="just">
              <a:lnSpc>
                <a:spcPct val="120000"/>
              </a:lnSpc>
            </a:pPr>
            <a:r>
              <a:rPr lang="ko-KR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직업 </a:t>
            </a:r>
            <a:r>
              <a:rPr lang="en-US" altLang="ko-KR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대학생</a:t>
            </a:r>
          </a:p>
          <a:p>
            <a:pPr lvl="0" algn="just">
              <a:lnSpc>
                <a:spcPct val="120000"/>
              </a:lnSpc>
            </a:pPr>
            <a:r>
              <a:rPr lang="ko-KR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거주지</a:t>
            </a:r>
            <a:r>
              <a:rPr lang="en-US" altLang="ko-KR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서울 </a:t>
            </a:r>
            <a:r>
              <a:rPr lang="en-US" altLang="ko-KR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자취</a:t>
            </a:r>
            <a:r>
              <a:rPr lang="en-US" altLang="ko-KR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263261" y="4054240"/>
            <a:ext cx="74411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solidFill>
                  <a:srgbClr val="C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Needs</a:t>
            </a:r>
            <a:endParaRPr lang="ko-KR" altLang="en-US" sz="1500" dirty="0">
              <a:solidFill>
                <a:srgbClr val="C0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486650" y="4054240"/>
            <a:ext cx="59182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Goal</a:t>
            </a:r>
            <a:endParaRPr lang="ko-KR" altLang="en-US" sz="15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60" name="직선 화살표 연결선 59"/>
          <p:cNvCxnSpPr/>
          <p:nvPr/>
        </p:nvCxnSpPr>
        <p:spPr>
          <a:xfrm>
            <a:off x="3245931" y="4191341"/>
            <a:ext cx="3863663" cy="0"/>
          </a:xfrm>
          <a:prstGeom prst="straightConnector1">
            <a:avLst/>
          </a:prstGeom>
          <a:ln w="28575">
            <a:solidFill>
              <a:srgbClr val="C00000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003122" y="4827849"/>
            <a:ext cx="25509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기존에 보던 방송이 아닌 새롭고</a:t>
            </a:r>
            <a:endParaRPr lang="en-US" altLang="ko-KR" sz="10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105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재밌는</a:t>
            </a:r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장르의 새 방송이 </a:t>
            </a:r>
            <a:r>
              <a:rPr lang="ko-KR" altLang="en-US" sz="105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보고싶다</a:t>
            </a:r>
            <a:r>
              <a:rPr lang="en-US" altLang="ko-KR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lang="ko-KR" altLang="en-US" sz="10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054845" y="4774708"/>
            <a:ext cx="32074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5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맞고 </a:t>
            </a:r>
            <a:r>
              <a:rPr lang="ko-KR" altLang="en-US" sz="1050" b="1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티칭</a:t>
            </a:r>
            <a:r>
              <a:rPr lang="ko-KR" altLang="en-US" sz="105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방송이라는</a:t>
            </a:r>
          </a:p>
          <a:p>
            <a:pPr algn="r"/>
            <a:r>
              <a:rPr lang="ko-KR" altLang="en-US" sz="105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신개념 서비스 제공한다</a:t>
            </a:r>
            <a:r>
              <a:rPr lang="en-US" altLang="ko-KR" sz="105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lang="ko-KR" altLang="en-US" sz="105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3" name="TextBox 62"/>
          <p:cNvSpPr txBox="1"/>
          <p:nvPr/>
        </p:nvSpPr>
        <p:spPr bwMode="auto">
          <a:xfrm>
            <a:off x="4430368" y="2924718"/>
            <a:ext cx="2612794" cy="652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500" tIns="35100" rIns="67500" bIns="35100" rtlCol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시간이 남을 때면 개인 방송을 봐요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.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혼자 자취한다는 게 자유로울 때도 있지만 외로울 때도 있거든요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.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그런데 요즘은 계속 보던걸 보다 보니깐 질려요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.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새롭고 </a:t>
            </a:r>
            <a:r>
              <a:rPr lang="ko-KR" alt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재밌는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 방송이 없을까 찾고 있어요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.</a:t>
            </a:r>
            <a:endParaRPr lang="ko-KR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65" name="TextBox 64"/>
          <p:cNvSpPr txBox="1"/>
          <p:nvPr/>
        </p:nvSpPr>
        <p:spPr bwMode="auto">
          <a:xfrm>
            <a:off x="6962046" y="2419195"/>
            <a:ext cx="762778" cy="173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500" tIns="35100" rIns="67500" bIns="35100" rtlCol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altLang="ko-KR" sz="9000" dirty="0">
                <a:solidFill>
                  <a:schemeClr val="bg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</a:t>
            </a:r>
            <a:endParaRPr lang="ko-KR" altLang="en-US" sz="9000" dirty="0">
              <a:solidFill>
                <a:schemeClr val="bg1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011622" y="2615894"/>
            <a:ext cx="69281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0" dirty="0">
                <a:solidFill>
                  <a:schemeClr val="bg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“</a:t>
            </a:r>
            <a:endParaRPr lang="ko-KR" altLang="en-US" sz="9000" dirty="0">
              <a:solidFill>
                <a:schemeClr val="bg1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2" name="내용 개체 틀 2"/>
          <p:cNvSpPr txBox="1">
            <a:spLocks/>
          </p:cNvSpPr>
          <p:nvPr/>
        </p:nvSpPr>
        <p:spPr>
          <a:xfrm>
            <a:off x="1043982" y="384296"/>
            <a:ext cx="1493622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프로젝트 서비스 도출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1102115" y="693742"/>
            <a:ext cx="1157368" cy="294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2325"/>
              </a:lnSpc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페르소나 분석</a:t>
            </a:r>
          </a:p>
        </p:txBody>
      </p:sp>
      <p:cxnSp>
        <p:nvCxnSpPr>
          <p:cNvPr id="19" name="직선 연결선 18"/>
          <p:cNvCxnSpPr/>
          <p:nvPr/>
        </p:nvCxnSpPr>
        <p:spPr>
          <a:xfrm>
            <a:off x="2454876" y="480220"/>
            <a:ext cx="721634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34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9" t="685" r="36401" b="-1"/>
          <a:stretch/>
        </p:blipFill>
        <p:spPr>
          <a:xfrm>
            <a:off x="2898731" y="1862464"/>
            <a:ext cx="1296444" cy="1697554"/>
          </a:xfrm>
          <a:prstGeom prst="rect">
            <a:avLst/>
          </a:prstGeom>
        </p:spPr>
      </p:pic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45</a:t>
            </a:fld>
            <a:endParaRPr lang="ko-KR" altLang="en-US"/>
          </a:p>
        </p:txBody>
      </p:sp>
      <p:sp>
        <p:nvSpPr>
          <p:cNvPr id="44" name="타원 43"/>
          <p:cNvSpPr/>
          <p:nvPr/>
        </p:nvSpPr>
        <p:spPr>
          <a:xfrm>
            <a:off x="7275047" y="3704875"/>
            <a:ext cx="972935" cy="97293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5" name="타원 44"/>
          <p:cNvSpPr/>
          <p:nvPr/>
        </p:nvSpPr>
        <p:spPr>
          <a:xfrm>
            <a:off x="2117915" y="3704875"/>
            <a:ext cx="972935" cy="97293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6" name="TextBox 45"/>
          <p:cNvSpPr txBox="1"/>
          <p:nvPr/>
        </p:nvSpPr>
        <p:spPr bwMode="auto">
          <a:xfrm>
            <a:off x="4360552" y="1842861"/>
            <a:ext cx="682302" cy="25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500" tIns="35100" rIns="67500" bIns="35100" rtlCol="0">
            <a:spAutoFit/>
          </a:bodyPr>
          <a:lstStyle/>
          <a:p>
            <a:pPr lvl="0" algn="just"/>
            <a:r>
              <a:rPr lang="ko-KR" altLang="en-US" sz="1200" b="1" dirty="0" err="1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노승리</a:t>
            </a:r>
            <a:endParaRPr lang="ko-KR" altLang="en-US" sz="1200" b="1" dirty="0">
              <a:solidFill>
                <a:srgbClr val="00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3" name="TextBox 52"/>
          <p:cNvSpPr txBox="1"/>
          <p:nvPr/>
        </p:nvSpPr>
        <p:spPr bwMode="auto">
          <a:xfrm>
            <a:off x="5172818" y="1861290"/>
            <a:ext cx="1428814" cy="68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500" tIns="35100" rIns="67500" bIns="35100" rtlCol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ko-KR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나이 </a:t>
            </a:r>
            <a:r>
              <a:rPr lang="en-US" altLang="ko-KR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65</a:t>
            </a:r>
            <a:r>
              <a:rPr lang="ko-KR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세</a:t>
            </a:r>
          </a:p>
          <a:p>
            <a:pPr lvl="0" algn="just">
              <a:lnSpc>
                <a:spcPct val="120000"/>
              </a:lnSpc>
            </a:pPr>
            <a:r>
              <a:rPr lang="ko-KR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성별 </a:t>
            </a:r>
            <a:r>
              <a:rPr lang="en-US" altLang="ko-KR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남성</a:t>
            </a:r>
          </a:p>
          <a:p>
            <a:pPr lvl="0" algn="just">
              <a:lnSpc>
                <a:spcPct val="120000"/>
              </a:lnSpc>
            </a:pPr>
            <a:r>
              <a:rPr lang="ko-KR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직업 </a:t>
            </a:r>
            <a:r>
              <a:rPr lang="en-US" altLang="ko-KR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아파트 경비원</a:t>
            </a:r>
          </a:p>
          <a:p>
            <a:pPr lvl="0" algn="just">
              <a:lnSpc>
                <a:spcPct val="120000"/>
              </a:lnSpc>
            </a:pPr>
            <a:r>
              <a:rPr lang="ko-KR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거주지</a:t>
            </a:r>
            <a:r>
              <a:rPr lang="en-US" altLang="ko-KR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경기 김포시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263261" y="4054240"/>
            <a:ext cx="74411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solidFill>
                  <a:srgbClr val="C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Needs</a:t>
            </a:r>
            <a:endParaRPr lang="ko-KR" altLang="en-US" sz="1500" dirty="0">
              <a:solidFill>
                <a:srgbClr val="C0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486650" y="4054240"/>
            <a:ext cx="59182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Goal</a:t>
            </a:r>
            <a:endParaRPr lang="ko-KR" altLang="en-US" sz="15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60" name="직선 화살표 연결선 59"/>
          <p:cNvCxnSpPr/>
          <p:nvPr/>
        </p:nvCxnSpPr>
        <p:spPr>
          <a:xfrm>
            <a:off x="3245931" y="4191341"/>
            <a:ext cx="3863663" cy="0"/>
          </a:xfrm>
          <a:prstGeom prst="straightConnector1">
            <a:avLst/>
          </a:prstGeom>
          <a:ln w="28575">
            <a:solidFill>
              <a:srgbClr val="C00000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003123" y="4827849"/>
            <a:ext cx="21503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맞고 실력을 키우고 싶음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054845" y="4774708"/>
            <a:ext cx="32074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5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맞고 </a:t>
            </a:r>
            <a:r>
              <a:rPr lang="ko-KR" altLang="en-US" sz="1050" b="1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티칭</a:t>
            </a:r>
            <a:r>
              <a:rPr lang="ko-KR" altLang="en-US" sz="105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방송으로</a:t>
            </a:r>
          </a:p>
          <a:p>
            <a:pPr algn="r"/>
            <a:r>
              <a:rPr lang="ko-KR" altLang="en-US" sz="105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실력을 향상시켜 준다</a:t>
            </a:r>
            <a:r>
              <a:rPr lang="en-US" altLang="ko-KR" sz="105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lang="ko-KR" altLang="en-US" sz="105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3" name="TextBox 62"/>
          <p:cNvSpPr txBox="1"/>
          <p:nvPr/>
        </p:nvSpPr>
        <p:spPr bwMode="auto">
          <a:xfrm>
            <a:off x="4430368" y="2924717"/>
            <a:ext cx="2612794" cy="84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500" tIns="35100" rIns="67500" bIns="35100" rtlCol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가끔 내가 일하는 아파트 경로당에 가서 </a:t>
            </a:r>
            <a:r>
              <a:rPr lang="ko-KR" alt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할매들이랑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 화투를 치는데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, </a:t>
            </a:r>
            <a:r>
              <a:rPr lang="ko-KR" alt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할매들이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 어찌나 잘 치는지 나는 항상 져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.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분명히 내가 이긴 것 같았는데 내가 졌대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.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황당할 노릇이야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.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나도 한번 이겨보고 싶은데 방법이 없을까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?</a:t>
            </a:r>
            <a:endParaRPr lang="ko-KR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65" name="TextBox 64"/>
          <p:cNvSpPr txBox="1"/>
          <p:nvPr/>
        </p:nvSpPr>
        <p:spPr bwMode="auto">
          <a:xfrm>
            <a:off x="6962046" y="2419195"/>
            <a:ext cx="762778" cy="173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500" tIns="35100" rIns="67500" bIns="35100" rtlCol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altLang="ko-KR" sz="9000" dirty="0">
                <a:solidFill>
                  <a:schemeClr val="bg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</a:t>
            </a:r>
            <a:endParaRPr lang="ko-KR" altLang="en-US" sz="9000" dirty="0">
              <a:solidFill>
                <a:schemeClr val="bg1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011622" y="2615894"/>
            <a:ext cx="69281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0" dirty="0">
                <a:solidFill>
                  <a:schemeClr val="bg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“</a:t>
            </a:r>
            <a:endParaRPr lang="ko-KR" altLang="en-US" sz="9000" dirty="0">
              <a:solidFill>
                <a:schemeClr val="bg1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2" name="내용 개체 틀 2"/>
          <p:cNvSpPr txBox="1">
            <a:spLocks/>
          </p:cNvSpPr>
          <p:nvPr/>
        </p:nvSpPr>
        <p:spPr>
          <a:xfrm>
            <a:off x="1043982" y="384296"/>
            <a:ext cx="1493622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프로젝트 서비스 도출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1102115" y="693742"/>
            <a:ext cx="1157368" cy="294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2325"/>
              </a:lnSpc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페르소나 분석</a:t>
            </a:r>
          </a:p>
        </p:txBody>
      </p:sp>
      <p:cxnSp>
        <p:nvCxnSpPr>
          <p:cNvPr id="19" name="직선 연결선 18"/>
          <p:cNvCxnSpPr/>
          <p:nvPr/>
        </p:nvCxnSpPr>
        <p:spPr>
          <a:xfrm>
            <a:off x="2454876" y="480220"/>
            <a:ext cx="721634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3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46</a:t>
            </a:fld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5590700" y="1736018"/>
            <a:ext cx="1310201" cy="1117181"/>
            <a:chOff x="6645371" y="1171689"/>
            <a:chExt cx="1746934" cy="1489575"/>
          </a:xfrm>
        </p:grpSpPr>
        <p:sp>
          <p:nvSpPr>
            <p:cNvPr id="29" name="타원 28"/>
            <p:cNvSpPr/>
            <p:nvPr/>
          </p:nvSpPr>
          <p:spPr>
            <a:xfrm>
              <a:off x="6645371" y="1171689"/>
              <a:ext cx="1489575" cy="148957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pic>
          <p:nvPicPr>
            <p:cNvPr id="30" name="Picture 2" descr="C:\Users\candy\Desktop\KakaoTalk_20160330_173732319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02" t="16498" r="1293" b="59706"/>
            <a:stretch/>
          </p:blipFill>
          <p:spPr bwMode="auto">
            <a:xfrm>
              <a:off x="7850631" y="1404027"/>
              <a:ext cx="541674" cy="504532"/>
            </a:xfrm>
            <a:prstGeom prst="rect">
              <a:avLst/>
            </a:prstGeom>
            <a:noFill/>
            <a:extLst/>
          </p:spPr>
        </p:pic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58489">
              <a:off x="7694033" y="1187764"/>
              <a:ext cx="524503" cy="49760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6975118" y="1668946"/>
              <a:ext cx="83185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a옛날사진관4" panose="02020600000000000000" pitchFamily="18" charset="-127"/>
                  <a:ea typeface="a옛날사진관4" panose="02020600000000000000" pitchFamily="18" charset="-127"/>
                </a:rPr>
                <a:t>교수</a:t>
              </a:r>
              <a:r>
                <a:rPr lang="en-US" altLang="ko-KR" dirty="0">
                  <a:solidFill>
                    <a:schemeClr val="bg1"/>
                  </a:solidFill>
                  <a:latin typeface="a옛날사진관4" panose="02020600000000000000" pitchFamily="18" charset="-127"/>
                  <a:ea typeface="a옛날사진관4" panose="02020600000000000000" pitchFamily="18" charset="-127"/>
                </a:rPr>
                <a:t>	</a:t>
              </a:r>
              <a:endParaRPr lang="ko-KR" altLang="en-US" sz="1350" dirty="0">
                <a:solidFill>
                  <a:schemeClr val="bg1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674959" y="2132610"/>
            <a:ext cx="7328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50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어르신</a:t>
            </a:r>
            <a:endParaRPr lang="ko-KR" altLang="en-US" sz="120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34" name="아래쪽 화살표 33"/>
          <p:cNvSpPr/>
          <p:nvPr/>
        </p:nvSpPr>
        <p:spPr>
          <a:xfrm rot="16200000">
            <a:off x="4842499" y="2073172"/>
            <a:ext cx="166688" cy="442868"/>
          </a:xfrm>
          <a:prstGeom prst="downArrow">
            <a:avLst/>
          </a:prstGeom>
          <a:solidFill>
            <a:srgbClr val="404040"/>
          </a:solidFill>
          <a:ln w="254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grpSp>
        <p:nvGrpSpPr>
          <p:cNvPr id="3" name="그룹 2"/>
          <p:cNvGrpSpPr/>
          <p:nvPr/>
        </p:nvGrpSpPr>
        <p:grpSpPr>
          <a:xfrm>
            <a:off x="5590700" y="2950437"/>
            <a:ext cx="1310201" cy="1127036"/>
            <a:chOff x="6649305" y="2780950"/>
            <a:chExt cx="1746934" cy="1502715"/>
          </a:xfrm>
        </p:grpSpPr>
        <p:sp>
          <p:nvSpPr>
            <p:cNvPr id="35" name="타원 34"/>
            <p:cNvSpPr/>
            <p:nvPr/>
          </p:nvSpPr>
          <p:spPr>
            <a:xfrm>
              <a:off x="6649305" y="2794090"/>
              <a:ext cx="1489575" cy="148957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pic>
          <p:nvPicPr>
            <p:cNvPr id="36" name="Picture 2" descr="C:\Users\candy\Desktop\KakaoTalk_20160330_173732319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02" t="16498" r="1293" b="59706"/>
            <a:stretch/>
          </p:blipFill>
          <p:spPr bwMode="auto">
            <a:xfrm>
              <a:off x="7854565" y="3026428"/>
              <a:ext cx="541674" cy="504532"/>
            </a:xfrm>
            <a:prstGeom prst="rect">
              <a:avLst/>
            </a:prstGeom>
            <a:noFill/>
            <a:extLst/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58489">
              <a:off x="7697967" y="2794399"/>
              <a:ext cx="524503" cy="497606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6979052" y="3291347"/>
              <a:ext cx="83185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a옛날사진관4" panose="02020600000000000000" pitchFamily="18" charset="-127"/>
                  <a:ea typeface="a옛날사진관4" panose="02020600000000000000" pitchFamily="18" charset="-127"/>
                </a:rPr>
                <a:t>학생</a:t>
              </a:r>
              <a:endParaRPr lang="ko-KR" altLang="en-US" sz="1350" dirty="0">
                <a:solidFill>
                  <a:schemeClr val="bg1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674959" y="3351957"/>
            <a:ext cx="7328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50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젊은이</a:t>
            </a:r>
            <a:endParaRPr lang="ko-KR" altLang="en-US" sz="120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40" name="아래쪽 화살표 39"/>
          <p:cNvSpPr/>
          <p:nvPr/>
        </p:nvSpPr>
        <p:spPr>
          <a:xfrm rot="16200000">
            <a:off x="4842499" y="3292519"/>
            <a:ext cx="166688" cy="442868"/>
          </a:xfrm>
          <a:prstGeom prst="downArrow">
            <a:avLst/>
          </a:prstGeom>
          <a:solidFill>
            <a:srgbClr val="404040"/>
          </a:solidFill>
          <a:ln w="254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grpSp>
        <p:nvGrpSpPr>
          <p:cNvPr id="2" name="그룹 1"/>
          <p:cNvGrpSpPr/>
          <p:nvPr/>
        </p:nvGrpSpPr>
        <p:grpSpPr>
          <a:xfrm>
            <a:off x="5590700" y="4174712"/>
            <a:ext cx="1310201" cy="1117181"/>
            <a:chOff x="6649305" y="4423281"/>
            <a:chExt cx="1746934" cy="1489575"/>
          </a:xfrm>
        </p:grpSpPr>
        <p:sp>
          <p:nvSpPr>
            <p:cNvPr id="41" name="타원 40"/>
            <p:cNvSpPr/>
            <p:nvPr/>
          </p:nvSpPr>
          <p:spPr>
            <a:xfrm>
              <a:off x="6649305" y="4423281"/>
              <a:ext cx="1489575" cy="148957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pic>
          <p:nvPicPr>
            <p:cNvPr id="42" name="Picture 2" descr="C:\Users\candy\Desktop\KakaoTalk_20160330_173732319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02" t="16498" r="1293" b="59706"/>
            <a:stretch/>
          </p:blipFill>
          <p:spPr bwMode="auto">
            <a:xfrm>
              <a:off x="7854565" y="4655619"/>
              <a:ext cx="541674" cy="504532"/>
            </a:xfrm>
            <a:prstGeom prst="rect">
              <a:avLst/>
            </a:prstGeom>
            <a:noFill/>
            <a:extLst/>
          </p:spPr>
        </p:pic>
        <p:pic>
          <p:nvPicPr>
            <p:cNvPr id="43" name="그림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58489">
              <a:off x="7697967" y="4439356"/>
              <a:ext cx="524503" cy="497606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6979052" y="4920538"/>
              <a:ext cx="83185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a옛날사진관4" panose="02020600000000000000" pitchFamily="18" charset="-127"/>
                  <a:ea typeface="a옛날사진관4" panose="02020600000000000000" pitchFamily="18" charset="-127"/>
                </a:rPr>
                <a:t>수업</a:t>
              </a:r>
              <a:endParaRPr lang="ko-KR" altLang="en-US" sz="1350" dirty="0">
                <a:solidFill>
                  <a:schemeClr val="bg1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3583588" y="4571304"/>
            <a:ext cx="91563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500" dirty="0" err="1">
                <a:latin typeface="a옛날사진관4" panose="02020600000000000000" pitchFamily="18" charset="-127"/>
                <a:ea typeface="a옛날사진관4" panose="02020600000000000000" pitchFamily="18" charset="-127"/>
              </a:rPr>
              <a:t>티칭방송</a:t>
            </a:r>
            <a:endParaRPr lang="ko-KR" altLang="en-US" sz="120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46" name="아래쪽 화살표 45"/>
          <p:cNvSpPr/>
          <p:nvPr/>
        </p:nvSpPr>
        <p:spPr>
          <a:xfrm rot="16200000">
            <a:off x="4842499" y="4511866"/>
            <a:ext cx="166688" cy="442868"/>
          </a:xfrm>
          <a:prstGeom prst="downArrow">
            <a:avLst/>
          </a:prstGeom>
          <a:solidFill>
            <a:srgbClr val="404040"/>
          </a:solidFill>
          <a:ln w="254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26" name="내용 개체 틀 2"/>
          <p:cNvSpPr txBox="1">
            <a:spLocks/>
          </p:cNvSpPr>
          <p:nvPr/>
        </p:nvSpPr>
        <p:spPr>
          <a:xfrm>
            <a:off x="1043982" y="384296"/>
            <a:ext cx="1493622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상세 서비스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cxnSp>
        <p:nvCxnSpPr>
          <p:cNvPr id="28" name="직선 연결선 27"/>
          <p:cNvCxnSpPr/>
          <p:nvPr/>
        </p:nvCxnSpPr>
        <p:spPr>
          <a:xfrm>
            <a:off x="1886465" y="480220"/>
            <a:ext cx="778475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07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/>
          <p:cNvSpPr txBox="1"/>
          <p:nvPr/>
        </p:nvSpPr>
        <p:spPr>
          <a:xfrm>
            <a:off x="1428739" y="4553794"/>
            <a:ext cx="3792427" cy="1425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어르신 교수님들이 실시간 화상 수업 오픈 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수업구분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학년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수준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 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설정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</a:p>
          <a:p>
            <a:pPr marL="128588" indent="-12858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화상 수업은 각 교수님 페이지에서 재수강 가능</a:t>
            </a:r>
            <a:endParaRPr lang="en-US" altLang="ko-KR" sz="825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28588" indent="-12858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수업목록에 수업구분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교양 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or 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전공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), 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학년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수준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 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구분</a:t>
            </a:r>
            <a:endParaRPr lang="en-US" altLang="ko-KR" sz="825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28588" indent="-12858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학생들은 학년에 맞춰 수강해야 하고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수강 완료하면 다음 학년으로 진급</a:t>
            </a:r>
            <a:endParaRPr lang="en-US" altLang="ko-KR" sz="825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28588" indent="-12858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실시간 수강 중에 교수가 학생의 화상 캠을 볼 수 있음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(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최대 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10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개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</a:p>
          <a:p>
            <a:pPr marL="128588" indent="-12858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학생들의 화상 캠 중 모든 수강 학생들이 같이 볼 수 있게 영상 공유 기능</a:t>
            </a:r>
            <a:endParaRPr lang="en-US" altLang="ko-KR" sz="825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28588" indent="-12858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825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별풍선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같은 인센티브 아이템 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쌈짓돈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촌지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</a:p>
        </p:txBody>
      </p:sp>
      <p:sp>
        <p:nvSpPr>
          <p:cNvPr id="84" name="직사각형 83"/>
          <p:cNvSpPr/>
          <p:nvPr/>
        </p:nvSpPr>
        <p:spPr>
          <a:xfrm>
            <a:off x="5662885" y="4520825"/>
            <a:ext cx="3210788" cy="1044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학생에게만 온라인 맞고 게임서비스 제공</a:t>
            </a:r>
            <a:endParaRPr lang="en-US" altLang="ko-KR" sz="825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28588" indent="-12858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온라인 맞고 게임은 교양 필수 과목을 만족하면 가능</a:t>
            </a:r>
          </a:p>
          <a:p>
            <a:pPr marL="128588" indent="-12858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학생이 선택한 어르신 교수님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온라인 상태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 목소리로 훈수 가능</a:t>
            </a:r>
            <a:endParaRPr lang="en-US" altLang="ko-KR" sz="825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28588" indent="-12858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온라인 맞고 게임 상대끼리 화상 채팅 가능 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온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오프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</a:p>
          <a:p>
            <a:pPr marL="128588" indent="-128588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ko-KR" sz="825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47</a:t>
            </a:fld>
            <a:endParaRPr lang="ko-KR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3773026" y="1991750"/>
            <a:ext cx="2724280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050" dirty="0">
                <a:solidFill>
                  <a:srgbClr val="FF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전공 과목 </a:t>
            </a:r>
            <a:r>
              <a:rPr lang="en-US" altLang="ko-KR" sz="1050" dirty="0">
                <a:solidFill>
                  <a:srgbClr val="FF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: </a:t>
            </a:r>
            <a:r>
              <a:rPr lang="ko-KR" altLang="en-US" sz="1050" dirty="0">
                <a:solidFill>
                  <a:srgbClr val="FF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맞고</a:t>
            </a:r>
            <a:endParaRPr lang="en-US" altLang="ko-KR" sz="1050" dirty="0">
              <a:solidFill>
                <a:srgbClr val="FF0000"/>
              </a:solidFill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050" dirty="0">
                <a:solidFill>
                  <a:srgbClr val="FF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교양 과목 </a:t>
            </a:r>
            <a:r>
              <a:rPr lang="en-US" altLang="ko-KR" sz="1050" dirty="0">
                <a:solidFill>
                  <a:srgbClr val="FF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: </a:t>
            </a:r>
            <a:r>
              <a:rPr lang="ko-KR" altLang="en-US" sz="1050" dirty="0" err="1">
                <a:solidFill>
                  <a:srgbClr val="FF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패섞기</a:t>
            </a:r>
            <a:r>
              <a:rPr lang="ko-KR" altLang="en-US" sz="1050" dirty="0">
                <a:solidFill>
                  <a:srgbClr val="FF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 노하우 등등</a:t>
            </a:r>
            <a:r>
              <a:rPr lang="en-US" altLang="ko-KR" sz="1050" dirty="0">
                <a:solidFill>
                  <a:srgbClr val="FF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…</a:t>
            </a:r>
          </a:p>
          <a:p>
            <a:pPr algn="ctr">
              <a:lnSpc>
                <a:spcPct val="150000"/>
              </a:lnSpc>
            </a:pPr>
            <a:r>
              <a:rPr lang="ko-KR" altLang="en-US" sz="1050" dirty="0">
                <a:solidFill>
                  <a:srgbClr val="FF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교양 필수 과목 </a:t>
            </a:r>
            <a:r>
              <a:rPr lang="en-US" altLang="ko-KR" sz="1050" dirty="0">
                <a:solidFill>
                  <a:srgbClr val="FF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: </a:t>
            </a:r>
            <a:r>
              <a:rPr lang="ko-KR" altLang="en-US" sz="1050" dirty="0">
                <a:solidFill>
                  <a:srgbClr val="FF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맞고 에티켓</a:t>
            </a:r>
            <a:endParaRPr lang="en-US" altLang="ko-KR" sz="1050" dirty="0">
              <a:solidFill>
                <a:srgbClr val="FF0000"/>
              </a:solidFill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4103854" y="1431400"/>
            <a:ext cx="2024979" cy="468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55" name="TextBox 54"/>
          <p:cNvSpPr txBox="1"/>
          <p:nvPr/>
        </p:nvSpPr>
        <p:spPr>
          <a:xfrm>
            <a:off x="3836017" y="1257593"/>
            <a:ext cx="2598301" cy="71558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700" dirty="0">
                <a:solidFill>
                  <a:schemeClr val="bg1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맞고 대학교</a:t>
            </a:r>
            <a:endParaRPr lang="en-US" altLang="ko-KR" sz="2700" dirty="0">
              <a:solidFill>
                <a:schemeClr val="bg1"/>
              </a:solidFill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grpSp>
        <p:nvGrpSpPr>
          <p:cNvPr id="56" name="그룹 55"/>
          <p:cNvGrpSpPr/>
          <p:nvPr/>
        </p:nvGrpSpPr>
        <p:grpSpPr>
          <a:xfrm rot="1338805">
            <a:off x="5899134" y="1234976"/>
            <a:ext cx="576907" cy="552042"/>
            <a:chOff x="5044552" y="1926669"/>
            <a:chExt cx="1018297" cy="974408"/>
          </a:xfrm>
        </p:grpSpPr>
        <p:pic>
          <p:nvPicPr>
            <p:cNvPr id="57" name="Picture 4" descr="C:\Users\candy\Desktop\KakaoTalk_20160330_173732319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42" t="19604" r="22904" b="69227"/>
            <a:stretch/>
          </p:blipFill>
          <p:spPr bwMode="auto">
            <a:xfrm rot="1277754">
              <a:off x="5435004" y="2512431"/>
              <a:ext cx="319075" cy="388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4" descr="C:\Users\candy\Desktop\KakaoTalk_20160330_173732319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8" t="35546" r="74616" b="53104"/>
            <a:stretch/>
          </p:blipFill>
          <p:spPr bwMode="auto">
            <a:xfrm rot="5400000">
              <a:off x="5702912" y="2138787"/>
              <a:ext cx="324916" cy="394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4" descr="C:\Users\candy\Desktop\KakaoTalk_20160330_173732319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609" t="18565" r="4370" b="57090"/>
            <a:stretch/>
          </p:blipFill>
          <p:spPr bwMode="auto">
            <a:xfrm rot="1277754">
              <a:off x="5044552" y="1926669"/>
              <a:ext cx="823808" cy="847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내용 개체 틀 2"/>
          <p:cNvSpPr txBox="1">
            <a:spLocks/>
          </p:cNvSpPr>
          <p:nvPr/>
        </p:nvSpPr>
        <p:spPr>
          <a:xfrm>
            <a:off x="1043982" y="384296"/>
            <a:ext cx="1493622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상세 서비스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3955710" y="5594565"/>
            <a:ext cx="653874" cy="11814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2" name="직사각형 41"/>
          <p:cNvSpPr/>
          <p:nvPr/>
        </p:nvSpPr>
        <p:spPr>
          <a:xfrm>
            <a:off x="2158786" y="5782012"/>
            <a:ext cx="705439" cy="11814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3" name="직사각형 42"/>
          <p:cNvSpPr/>
          <p:nvPr/>
        </p:nvSpPr>
        <p:spPr>
          <a:xfrm>
            <a:off x="6393661" y="5180497"/>
            <a:ext cx="1244614" cy="11814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61" name="직사각형 60"/>
          <p:cNvSpPr/>
          <p:nvPr/>
        </p:nvSpPr>
        <p:spPr>
          <a:xfrm>
            <a:off x="2372650" y="5399781"/>
            <a:ext cx="1503159" cy="11814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65" name="직사각형 64"/>
          <p:cNvSpPr/>
          <p:nvPr/>
        </p:nvSpPr>
        <p:spPr>
          <a:xfrm>
            <a:off x="2445952" y="4641267"/>
            <a:ext cx="938938" cy="11814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66" name="직사각형 65"/>
          <p:cNvSpPr/>
          <p:nvPr/>
        </p:nvSpPr>
        <p:spPr>
          <a:xfrm>
            <a:off x="2557739" y="4828101"/>
            <a:ext cx="1032832" cy="11814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67" name="직사각형 66"/>
          <p:cNvSpPr/>
          <p:nvPr/>
        </p:nvSpPr>
        <p:spPr>
          <a:xfrm>
            <a:off x="2127050" y="5021529"/>
            <a:ext cx="1748759" cy="11814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68" name="직사각형 67"/>
          <p:cNvSpPr/>
          <p:nvPr/>
        </p:nvSpPr>
        <p:spPr>
          <a:xfrm>
            <a:off x="2036892" y="5214883"/>
            <a:ext cx="530006" cy="11814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69" name="직사각형 68"/>
          <p:cNvSpPr/>
          <p:nvPr/>
        </p:nvSpPr>
        <p:spPr>
          <a:xfrm>
            <a:off x="3190550" y="5217085"/>
            <a:ext cx="1454047" cy="11814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70" name="직사각형 69"/>
          <p:cNvSpPr/>
          <p:nvPr/>
        </p:nvSpPr>
        <p:spPr>
          <a:xfrm>
            <a:off x="5867400" y="4613674"/>
            <a:ext cx="498026" cy="11814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71" name="직사각형 70"/>
          <p:cNvSpPr/>
          <p:nvPr/>
        </p:nvSpPr>
        <p:spPr>
          <a:xfrm>
            <a:off x="6698235" y="4800508"/>
            <a:ext cx="1357932" cy="11814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72" name="직사각형 71"/>
          <p:cNvSpPr/>
          <p:nvPr/>
        </p:nvSpPr>
        <p:spPr>
          <a:xfrm>
            <a:off x="8155469" y="4993936"/>
            <a:ext cx="446856" cy="11814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grpSp>
        <p:nvGrpSpPr>
          <p:cNvPr id="73" name="그룹 72"/>
          <p:cNvGrpSpPr/>
          <p:nvPr/>
        </p:nvGrpSpPr>
        <p:grpSpPr>
          <a:xfrm>
            <a:off x="2350757" y="3051581"/>
            <a:ext cx="1511249" cy="1288612"/>
            <a:chOff x="1863827" y="1783895"/>
            <a:chExt cx="2014999" cy="1718149"/>
          </a:xfrm>
        </p:grpSpPr>
        <p:sp>
          <p:nvSpPr>
            <p:cNvPr id="74" name="타원 73"/>
            <p:cNvSpPr/>
            <p:nvPr/>
          </p:nvSpPr>
          <p:spPr>
            <a:xfrm>
              <a:off x="1863827" y="1783895"/>
              <a:ext cx="1718149" cy="171814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pic>
          <p:nvPicPr>
            <p:cNvPr id="75" name="Picture 2" descr="C:\Users\candy\Desktop\KakaoTalk_20160330_173732319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02" t="16498" r="1293" b="59706"/>
            <a:stretch/>
          </p:blipFill>
          <p:spPr bwMode="auto">
            <a:xfrm>
              <a:off x="3254033" y="2051885"/>
              <a:ext cx="624793" cy="581952"/>
            </a:xfrm>
            <a:prstGeom prst="rect">
              <a:avLst/>
            </a:prstGeom>
            <a:noFill/>
            <a:extLst/>
          </p:spPr>
        </p:pic>
        <p:pic>
          <p:nvPicPr>
            <p:cNvPr id="76" name="그림 7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58489">
              <a:off x="3073405" y="1802437"/>
              <a:ext cx="604988" cy="573963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2111407" y="2251336"/>
              <a:ext cx="1222986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a옛날사진관4" panose="02020600000000000000" pitchFamily="18" charset="-127"/>
                  <a:ea typeface="a옛날사진관4" panose="02020600000000000000" pitchFamily="18" charset="-127"/>
                </a:rPr>
                <a:t>온라인 </a:t>
              </a:r>
              <a:endParaRPr lang="en-US" altLang="ko-KR" dirty="0">
                <a:solidFill>
                  <a:schemeClr val="bg1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endParaRPr>
            </a:p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a옛날사진관4" panose="02020600000000000000" pitchFamily="18" charset="-127"/>
                  <a:ea typeface="a옛날사진관4" panose="02020600000000000000" pitchFamily="18" charset="-127"/>
                </a:rPr>
                <a:t>수업</a:t>
              </a:r>
              <a:endParaRPr lang="ko-KR" altLang="en-US" sz="1350" dirty="0">
                <a:solidFill>
                  <a:schemeClr val="bg1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6320267" y="3069479"/>
            <a:ext cx="1511249" cy="1288612"/>
            <a:chOff x="6741994" y="1783895"/>
            <a:chExt cx="2014999" cy="1718149"/>
          </a:xfrm>
        </p:grpSpPr>
        <p:sp>
          <p:nvSpPr>
            <p:cNvPr id="79" name="타원 78"/>
            <p:cNvSpPr/>
            <p:nvPr/>
          </p:nvSpPr>
          <p:spPr>
            <a:xfrm>
              <a:off x="6741994" y="1783895"/>
              <a:ext cx="1718149" cy="171814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pic>
          <p:nvPicPr>
            <p:cNvPr id="80" name="Picture 2" descr="C:\Users\candy\Desktop\KakaoTalk_20160330_173732319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02" t="16498" r="1293" b="59706"/>
            <a:stretch/>
          </p:blipFill>
          <p:spPr bwMode="auto">
            <a:xfrm>
              <a:off x="8132200" y="2051885"/>
              <a:ext cx="624793" cy="581952"/>
            </a:xfrm>
            <a:prstGeom prst="rect">
              <a:avLst/>
            </a:prstGeom>
            <a:noFill/>
            <a:extLst/>
          </p:spPr>
        </p:pic>
        <p:pic>
          <p:nvPicPr>
            <p:cNvPr id="81" name="그림 8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58489">
              <a:off x="7951572" y="1802437"/>
              <a:ext cx="604988" cy="573963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6828425" y="2216168"/>
              <a:ext cx="1515800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a옛날사진관4" panose="02020600000000000000" pitchFamily="18" charset="-127"/>
                  <a:ea typeface="a옛날사진관4" panose="02020600000000000000" pitchFamily="18" charset="-127"/>
                </a:rPr>
                <a:t>온라인</a:t>
              </a:r>
              <a:endParaRPr lang="en-US" altLang="ko-KR" dirty="0">
                <a:solidFill>
                  <a:schemeClr val="bg1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endParaRPr>
            </a:p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a옛날사진관4" panose="02020600000000000000" pitchFamily="18" charset="-127"/>
                  <a:ea typeface="a옛날사진관4" panose="02020600000000000000" pitchFamily="18" charset="-127"/>
                </a:rPr>
                <a:t>맞고 게임</a:t>
              </a:r>
              <a:endParaRPr lang="ko-KR" altLang="en-US" sz="1350" dirty="0">
                <a:solidFill>
                  <a:schemeClr val="bg1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endParaRPr>
            </a:p>
          </p:txBody>
        </p:sp>
      </p:grpSp>
      <p:cxnSp>
        <p:nvCxnSpPr>
          <p:cNvPr id="36" name="직선 연결선 35"/>
          <p:cNvCxnSpPr/>
          <p:nvPr/>
        </p:nvCxnSpPr>
        <p:spPr>
          <a:xfrm>
            <a:off x="1886465" y="480220"/>
            <a:ext cx="778475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22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428740" y="4699410"/>
            <a:ext cx="3617715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오프라인 번개모임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지역별 만남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 </a:t>
            </a:r>
          </a:p>
          <a:p>
            <a:pPr marL="128588" indent="-12858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정기 오프라인 대전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– </a:t>
            </a:r>
            <a:r>
              <a:rPr lang="ko-KR" altLang="en-US" sz="825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스승별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/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지역별 대전 </a:t>
            </a:r>
            <a:endParaRPr lang="en-US" altLang="ko-KR" sz="825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5662885" y="4521373"/>
            <a:ext cx="3210788" cy="1044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어르신 프로필에서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승률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승점 표시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pPr marL="128588" indent="-12858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그 외에 재치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진중함 등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학생들이 교수 평가한 데이터를 그래프로 표현해 게임 카드처럼 재미있게 표현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pPr marL="128588" indent="-12858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학생 구분 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 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정상회원 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– 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재학생 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/ 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경고회원 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– 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퇴학생</a:t>
            </a:r>
            <a:endParaRPr lang="en-US" altLang="ko-KR" sz="825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             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/ 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탈퇴회원 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– </a:t>
            </a:r>
            <a:r>
              <a:rPr lang="ko-KR" altLang="en-US" sz="825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자퇴생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/ 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휴면유저 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– </a:t>
            </a:r>
            <a:r>
              <a:rPr lang="ko-KR" altLang="en-US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휴학생 </a:t>
            </a:r>
            <a:r>
              <a:rPr lang="en-US" altLang="ko-KR" sz="825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</a:p>
        </p:txBody>
      </p:sp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48</a:t>
            </a:fld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2033847" y="4788345"/>
            <a:ext cx="995103" cy="11814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23" name="직사각형 22"/>
          <p:cNvSpPr/>
          <p:nvPr/>
        </p:nvSpPr>
        <p:spPr>
          <a:xfrm>
            <a:off x="2579381" y="4981443"/>
            <a:ext cx="892482" cy="11814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grpSp>
        <p:nvGrpSpPr>
          <p:cNvPr id="32" name="그룹 31"/>
          <p:cNvGrpSpPr/>
          <p:nvPr/>
        </p:nvGrpSpPr>
        <p:grpSpPr>
          <a:xfrm>
            <a:off x="2350757" y="3052129"/>
            <a:ext cx="1511249" cy="1288612"/>
            <a:chOff x="1863827" y="1783895"/>
            <a:chExt cx="2014999" cy="1718149"/>
          </a:xfrm>
        </p:grpSpPr>
        <p:sp>
          <p:nvSpPr>
            <p:cNvPr id="33" name="타원 32"/>
            <p:cNvSpPr/>
            <p:nvPr/>
          </p:nvSpPr>
          <p:spPr>
            <a:xfrm>
              <a:off x="1863827" y="1783895"/>
              <a:ext cx="1718149" cy="171814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pic>
          <p:nvPicPr>
            <p:cNvPr id="34" name="Picture 2" descr="C:\Users\candy\Desktop\KakaoTalk_20160330_173732319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02" t="16498" r="1293" b="59706"/>
            <a:stretch/>
          </p:blipFill>
          <p:spPr bwMode="auto">
            <a:xfrm>
              <a:off x="3254033" y="2051885"/>
              <a:ext cx="624793" cy="581952"/>
            </a:xfrm>
            <a:prstGeom prst="rect">
              <a:avLst/>
            </a:prstGeom>
            <a:noFill/>
            <a:extLst/>
          </p:spPr>
        </p:pic>
        <p:pic>
          <p:nvPicPr>
            <p:cNvPr id="35" name="그림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58489">
              <a:off x="3073405" y="1802437"/>
              <a:ext cx="604988" cy="573963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2016296" y="2412136"/>
              <a:ext cx="141320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a옛날사진관4" panose="02020600000000000000" pitchFamily="18" charset="-127"/>
                  <a:ea typeface="a옛날사진관4" panose="02020600000000000000" pitchFamily="18" charset="-127"/>
                </a:rPr>
                <a:t>오프라인</a:t>
              </a:r>
              <a:endParaRPr lang="ko-KR" altLang="en-US" sz="1350" dirty="0">
                <a:solidFill>
                  <a:schemeClr val="bg1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endParaRPr>
            </a:p>
          </p:txBody>
        </p:sp>
      </p:grpSp>
      <p:sp>
        <p:nvSpPr>
          <p:cNvPr id="54" name="직사각형 53"/>
          <p:cNvSpPr/>
          <p:nvPr/>
        </p:nvSpPr>
        <p:spPr>
          <a:xfrm>
            <a:off x="6680477" y="4609459"/>
            <a:ext cx="678501" cy="11814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55" name="직사각형 54"/>
          <p:cNvSpPr/>
          <p:nvPr/>
        </p:nvSpPr>
        <p:spPr>
          <a:xfrm>
            <a:off x="6202390" y="4803405"/>
            <a:ext cx="1908149" cy="11814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grpSp>
        <p:nvGrpSpPr>
          <p:cNvPr id="57" name="그룹 56"/>
          <p:cNvGrpSpPr/>
          <p:nvPr/>
        </p:nvGrpSpPr>
        <p:grpSpPr>
          <a:xfrm>
            <a:off x="6320267" y="3070027"/>
            <a:ext cx="1511249" cy="1288612"/>
            <a:chOff x="6741994" y="1783895"/>
            <a:chExt cx="2014999" cy="1718149"/>
          </a:xfrm>
        </p:grpSpPr>
        <p:sp>
          <p:nvSpPr>
            <p:cNvPr id="58" name="타원 57"/>
            <p:cNvSpPr/>
            <p:nvPr/>
          </p:nvSpPr>
          <p:spPr>
            <a:xfrm>
              <a:off x="6741994" y="1783895"/>
              <a:ext cx="1718149" cy="171814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pic>
          <p:nvPicPr>
            <p:cNvPr id="59" name="Picture 2" descr="C:\Users\candy\Desktop\KakaoTalk_20160330_173732319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02" t="16498" r="1293" b="59706"/>
            <a:stretch/>
          </p:blipFill>
          <p:spPr bwMode="auto">
            <a:xfrm>
              <a:off x="8132200" y="2051885"/>
              <a:ext cx="624793" cy="581952"/>
            </a:xfrm>
            <a:prstGeom prst="rect">
              <a:avLst/>
            </a:prstGeom>
            <a:noFill/>
            <a:extLst/>
          </p:spPr>
        </p:pic>
        <p:pic>
          <p:nvPicPr>
            <p:cNvPr id="60" name="그림 5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58489">
              <a:off x="7951572" y="1802437"/>
              <a:ext cx="604988" cy="573963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7098457" y="2420928"/>
              <a:ext cx="102848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a옛날사진관4" panose="02020600000000000000" pitchFamily="18" charset="-127"/>
                  <a:ea typeface="a옛날사진관4" panose="02020600000000000000" pitchFamily="18" charset="-127"/>
                </a:rPr>
                <a:t>그 외 </a:t>
              </a:r>
              <a:endParaRPr lang="ko-KR" altLang="en-US" sz="1350" dirty="0">
                <a:solidFill>
                  <a:schemeClr val="bg1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endParaRPr>
            </a:p>
          </p:txBody>
        </p:sp>
      </p:grpSp>
      <p:sp>
        <p:nvSpPr>
          <p:cNvPr id="28" name="내용 개체 틀 2"/>
          <p:cNvSpPr txBox="1">
            <a:spLocks/>
          </p:cNvSpPr>
          <p:nvPr/>
        </p:nvSpPr>
        <p:spPr>
          <a:xfrm>
            <a:off x="1043982" y="384296"/>
            <a:ext cx="1493622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상세 서비스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73026" y="1991750"/>
            <a:ext cx="2724280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050" dirty="0">
                <a:solidFill>
                  <a:srgbClr val="FF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전공 과목 </a:t>
            </a:r>
            <a:r>
              <a:rPr lang="en-US" altLang="ko-KR" sz="1050" dirty="0">
                <a:solidFill>
                  <a:srgbClr val="FF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: </a:t>
            </a:r>
            <a:r>
              <a:rPr lang="ko-KR" altLang="en-US" sz="1050" dirty="0">
                <a:solidFill>
                  <a:srgbClr val="FF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맞고</a:t>
            </a:r>
            <a:endParaRPr lang="en-US" altLang="ko-KR" sz="1050" dirty="0">
              <a:solidFill>
                <a:srgbClr val="FF0000"/>
              </a:solidFill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050" dirty="0">
                <a:solidFill>
                  <a:srgbClr val="FF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교양 과목 </a:t>
            </a:r>
            <a:r>
              <a:rPr lang="en-US" altLang="ko-KR" sz="1050" dirty="0">
                <a:solidFill>
                  <a:srgbClr val="FF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: </a:t>
            </a:r>
            <a:r>
              <a:rPr lang="ko-KR" altLang="en-US" sz="1050" dirty="0" err="1">
                <a:solidFill>
                  <a:srgbClr val="FF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패섞기</a:t>
            </a:r>
            <a:r>
              <a:rPr lang="ko-KR" altLang="en-US" sz="1050" dirty="0">
                <a:solidFill>
                  <a:srgbClr val="FF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 노하우 등등</a:t>
            </a:r>
            <a:r>
              <a:rPr lang="en-US" altLang="ko-KR" sz="1050" dirty="0">
                <a:solidFill>
                  <a:srgbClr val="FF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…</a:t>
            </a:r>
          </a:p>
          <a:p>
            <a:pPr algn="ctr">
              <a:lnSpc>
                <a:spcPct val="150000"/>
              </a:lnSpc>
            </a:pPr>
            <a:r>
              <a:rPr lang="ko-KR" altLang="en-US" sz="1050" dirty="0">
                <a:solidFill>
                  <a:srgbClr val="FF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교양 필수 과목 </a:t>
            </a:r>
            <a:r>
              <a:rPr lang="en-US" altLang="ko-KR" sz="1050" dirty="0">
                <a:solidFill>
                  <a:srgbClr val="FF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: </a:t>
            </a:r>
            <a:r>
              <a:rPr lang="ko-KR" altLang="en-US" sz="1050" dirty="0">
                <a:solidFill>
                  <a:srgbClr val="FF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맞고 에티켓</a:t>
            </a:r>
            <a:endParaRPr lang="en-US" altLang="ko-KR" sz="1050" dirty="0">
              <a:solidFill>
                <a:srgbClr val="FF0000"/>
              </a:solidFill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4103854" y="1431400"/>
            <a:ext cx="2024979" cy="468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5" name="TextBox 44"/>
          <p:cNvSpPr txBox="1"/>
          <p:nvPr/>
        </p:nvSpPr>
        <p:spPr>
          <a:xfrm>
            <a:off x="3836017" y="1257593"/>
            <a:ext cx="2598301" cy="71558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700" dirty="0">
                <a:solidFill>
                  <a:schemeClr val="bg1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맞고 대학교</a:t>
            </a:r>
            <a:endParaRPr lang="en-US" altLang="ko-KR" sz="2700" dirty="0">
              <a:solidFill>
                <a:schemeClr val="bg1"/>
              </a:solidFill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grpSp>
        <p:nvGrpSpPr>
          <p:cNvPr id="46" name="그룹 45"/>
          <p:cNvGrpSpPr/>
          <p:nvPr/>
        </p:nvGrpSpPr>
        <p:grpSpPr>
          <a:xfrm rot="1338805">
            <a:off x="5899134" y="1234976"/>
            <a:ext cx="576907" cy="552042"/>
            <a:chOff x="5044552" y="1926669"/>
            <a:chExt cx="1018297" cy="974408"/>
          </a:xfrm>
        </p:grpSpPr>
        <p:pic>
          <p:nvPicPr>
            <p:cNvPr id="47" name="Picture 4" descr="C:\Users\candy\Desktop\KakaoTalk_20160330_173732319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42" t="19604" r="22904" b="69227"/>
            <a:stretch/>
          </p:blipFill>
          <p:spPr bwMode="auto">
            <a:xfrm rot="1277754">
              <a:off x="5435004" y="2512431"/>
              <a:ext cx="319075" cy="388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C:\Users\candy\Desktop\KakaoTalk_20160330_173732319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8" t="35546" r="74616" b="53104"/>
            <a:stretch/>
          </p:blipFill>
          <p:spPr bwMode="auto">
            <a:xfrm rot="5400000">
              <a:off x="5702912" y="2138787"/>
              <a:ext cx="324916" cy="394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" descr="C:\Users\candy\Desktop\KakaoTalk_20160330_173732319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609" t="18565" r="4370" b="57090"/>
            <a:stretch/>
          </p:blipFill>
          <p:spPr bwMode="auto">
            <a:xfrm rot="1277754">
              <a:off x="5044552" y="1926669"/>
              <a:ext cx="823808" cy="847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8" name="직선 연결선 37"/>
          <p:cNvCxnSpPr/>
          <p:nvPr/>
        </p:nvCxnSpPr>
        <p:spPr>
          <a:xfrm>
            <a:off x="1886465" y="480220"/>
            <a:ext cx="778475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60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49</a:t>
            </a:fld>
            <a:endParaRPr lang="ko-KR" altLang="en-US"/>
          </a:p>
        </p:txBody>
      </p:sp>
      <p:sp>
        <p:nvSpPr>
          <p:cNvPr id="28" name="내용 개체 틀 2"/>
          <p:cNvSpPr txBox="1">
            <a:spLocks/>
          </p:cNvSpPr>
          <p:nvPr/>
        </p:nvSpPr>
        <p:spPr>
          <a:xfrm>
            <a:off x="1043982" y="384296"/>
            <a:ext cx="1493622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프로젝트 검증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65351" y="1768273"/>
            <a:ext cx="3306890" cy="2480168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8"/>
          <a:stretch/>
        </p:blipFill>
        <p:spPr>
          <a:xfrm>
            <a:off x="6266229" y="2252366"/>
            <a:ext cx="2588798" cy="1571771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6" b="9537"/>
          <a:stretch/>
        </p:blipFill>
        <p:spPr>
          <a:xfrm>
            <a:off x="6595668" y="3257739"/>
            <a:ext cx="2588797" cy="1571251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2924" y="2667777"/>
            <a:ext cx="3323289" cy="2492466"/>
          </a:xfrm>
          <a:prstGeom prst="rect">
            <a:avLst/>
          </a:prstGeom>
        </p:spPr>
      </p:pic>
      <p:sp>
        <p:nvSpPr>
          <p:cNvPr id="42" name="직사각형 41"/>
          <p:cNvSpPr/>
          <p:nvPr/>
        </p:nvSpPr>
        <p:spPr>
          <a:xfrm>
            <a:off x="1102115" y="693742"/>
            <a:ext cx="2125582" cy="294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2325"/>
              </a:lnSpc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노인복지관 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/ 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경로당 탐방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2037300" y="480220"/>
            <a:ext cx="763392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41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887878" y="4933083"/>
            <a:ext cx="8637999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관심이 필요한 독거노인들이 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30% 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이상</a:t>
            </a: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그 중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9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만 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천명은 </a:t>
            </a:r>
            <a:r>
              <a:rPr lang="ko-KR" altLang="en-US" sz="12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고독사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예비군인 ‘위기노인’ </a:t>
            </a:r>
            <a:endParaRPr lang="en-US" altLang="ko-KR" sz="12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988927" y="5029735"/>
            <a:ext cx="2435363" cy="214811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1797" y="6598801"/>
            <a:ext cx="768159" cy="24814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67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자료</a:t>
            </a:r>
            <a:r>
              <a:rPr lang="en-US" altLang="ko-KR" sz="67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67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보건복지부</a:t>
            </a:r>
            <a:endParaRPr lang="en-US" altLang="ko-KR" sz="675" dirty="0">
              <a:solidFill>
                <a:schemeClr val="bg1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48"/>
          <a:stretch/>
        </p:blipFill>
        <p:spPr>
          <a:xfrm>
            <a:off x="2768864" y="1851572"/>
            <a:ext cx="4875486" cy="2858143"/>
          </a:xfrm>
          <a:prstGeom prst="rect">
            <a:avLst/>
          </a:prstGeom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1043982" y="384296"/>
            <a:ext cx="1154306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프로젝트 배경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2037300" y="480220"/>
            <a:ext cx="763392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48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50</a:t>
            </a:fld>
            <a:endParaRPr lang="ko-KR" altLang="en-US"/>
          </a:p>
        </p:txBody>
      </p:sp>
      <p:sp>
        <p:nvSpPr>
          <p:cNvPr id="28" name="내용 개체 틀 2"/>
          <p:cNvSpPr txBox="1">
            <a:spLocks/>
          </p:cNvSpPr>
          <p:nvPr/>
        </p:nvSpPr>
        <p:spPr>
          <a:xfrm>
            <a:off x="1043982" y="384296"/>
            <a:ext cx="1493622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프로젝트 검증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1102115" y="693742"/>
            <a:ext cx="2125582" cy="294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2325"/>
              </a:lnSpc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노인복지관 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/ 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경로당 탐방</a:t>
            </a:r>
          </a:p>
        </p:txBody>
      </p:sp>
      <p:sp>
        <p:nvSpPr>
          <p:cNvPr id="10" name="TextBox 22"/>
          <p:cNvSpPr txBox="1">
            <a:spLocks noChangeArrowheads="1"/>
          </p:cNvSpPr>
          <p:nvPr/>
        </p:nvSpPr>
        <p:spPr bwMode="auto">
          <a:xfrm>
            <a:off x="2401026" y="2336248"/>
            <a:ext cx="2988332" cy="2033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latinLnBrk="0">
              <a:lnSpc>
                <a:spcPct val="150000"/>
              </a:lnSpc>
              <a:defRPr/>
            </a:pPr>
            <a:endParaRPr lang="en-US" altLang="ko-KR" sz="10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1450" indent="-171450" latinLnBrk="0">
              <a:lnSpc>
                <a:spcPct val="150000"/>
              </a:lnSpc>
              <a:buFontTx/>
              <a:buChar char="-"/>
              <a:defRPr/>
            </a:pPr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관찰 항목</a:t>
            </a:r>
            <a:endParaRPr lang="en-US" altLang="ko-KR" sz="10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1450" indent="-171450" latinLnBrk="0">
              <a:lnSpc>
                <a:spcPct val="150000"/>
              </a:lnSpc>
              <a:buFontTx/>
              <a:buChar char="-"/>
              <a:defRPr/>
            </a:pPr>
            <a:endParaRPr lang="en-US" altLang="ko-KR" sz="10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latinLnBrk="0">
              <a:lnSpc>
                <a:spcPct val="150000"/>
              </a:lnSpc>
              <a:buAutoNum type="arabicPeriod"/>
              <a:defRPr/>
            </a:pPr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왜 경로당</a:t>
            </a:r>
            <a:r>
              <a:rPr lang="en-US" altLang="ko-KR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/ </a:t>
            </a:r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복지관에 왜 모이시는가 </a:t>
            </a:r>
            <a:endParaRPr lang="en-US" altLang="ko-KR" sz="10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latinLnBrk="0">
              <a:lnSpc>
                <a:spcPct val="150000"/>
              </a:lnSpc>
              <a:buFontTx/>
              <a:buAutoNum type="arabicPeriod"/>
              <a:defRPr/>
            </a:pPr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모여서 </a:t>
            </a:r>
            <a:r>
              <a:rPr lang="ko-KR" altLang="en-US" sz="105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주로하는</a:t>
            </a:r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일</a:t>
            </a:r>
            <a:endParaRPr lang="en-US" altLang="ko-KR" sz="10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latinLnBrk="0">
              <a:lnSpc>
                <a:spcPct val="150000"/>
              </a:lnSpc>
              <a:buFontTx/>
              <a:buAutoNum type="arabicPeriod"/>
              <a:defRPr/>
            </a:pPr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고스톱 </a:t>
            </a:r>
            <a:r>
              <a:rPr lang="en-US" altLang="ko-KR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/ </a:t>
            </a:r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맞고 치시는 어르신들</a:t>
            </a:r>
            <a:endParaRPr lang="en-US" altLang="ko-KR" sz="10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latinLnBrk="0">
              <a:lnSpc>
                <a:spcPct val="150000"/>
              </a:lnSpc>
              <a:buFontTx/>
              <a:buAutoNum type="arabicPeriod"/>
              <a:defRPr/>
            </a:pPr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스마트 기기를 가지고 계신 어르신들</a:t>
            </a:r>
            <a:endParaRPr lang="en-US" altLang="ko-KR" sz="10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latinLnBrk="0">
              <a:lnSpc>
                <a:spcPct val="150000"/>
              </a:lnSpc>
              <a:buFontTx/>
              <a:buAutoNum type="arabicPeriod"/>
              <a:defRPr/>
            </a:pPr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특별한 일을 </a:t>
            </a:r>
            <a:r>
              <a:rPr lang="ko-KR" altLang="en-US" sz="105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하고계신</a:t>
            </a:r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어르신들</a:t>
            </a:r>
            <a:endParaRPr lang="en-US" altLang="ko-KR" sz="10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1" name="TextBox 22"/>
          <p:cNvSpPr txBox="1">
            <a:spLocks noChangeArrowheads="1"/>
          </p:cNvSpPr>
          <p:nvPr/>
        </p:nvSpPr>
        <p:spPr bwMode="auto">
          <a:xfrm>
            <a:off x="5389359" y="2576022"/>
            <a:ext cx="3114363" cy="2033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171450" indent="-171450" latinLnBrk="0">
              <a:lnSpc>
                <a:spcPct val="150000"/>
              </a:lnSpc>
              <a:buFontTx/>
              <a:buChar char="-"/>
              <a:defRPr/>
            </a:pPr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인터뷰 항목</a:t>
            </a:r>
            <a:endParaRPr lang="en-US" altLang="ko-KR" sz="10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1450" indent="-171450" latinLnBrk="0">
              <a:lnSpc>
                <a:spcPct val="150000"/>
              </a:lnSpc>
              <a:buFontTx/>
              <a:buChar char="-"/>
              <a:defRPr/>
            </a:pPr>
            <a:endParaRPr lang="en-US" altLang="ko-KR" sz="10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latinLnBrk="0">
              <a:lnSpc>
                <a:spcPct val="150000"/>
              </a:lnSpc>
              <a:buAutoNum type="arabicPeriod"/>
              <a:defRPr/>
            </a:pPr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왜 경로당</a:t>
            </a:r>
            <a:r>
              <a:rPr lang="en-US" altLang="ko-KR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/ </a:t>
            </a:r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복지관에 왜 모이시는지</a:t>
            </a:r>
            <a:r>
              <a:rPr lang="en-US" altLang="ko-KR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</a:p>
          <a:p>
            <a:pPr marL="342900" indent="-342900" latinLnBrk="0">
              <a:lnSpc>
                <a:spcPct val="150000"/>
              </a:lnSpc>
              <a:buFontTx/>
              <a:buAutoNum type="arabicPeriod"/>
              <a:defRPr/>
            </a:pPr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맞고</a:t>
            </a:r>
            <a:r>
              <a:rPr lang="en-US" altLang="ko-KR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고스톱</a:t>
            </a:r>
            <a:r>
              <a:rPr lang="en-US" altLang="ko-KR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를 잘 치는 분</a:t>
            </a:r>
            <a:r>
              <a:rPr lang="en-US" altLang="ko-KR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05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타짜</a:t>
            </a:r>
            <a:r>
              <a:rPr lang="en-US" altLang="ko-KR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 있는지</a:t>
            </a:r>
            <a:r>
              <a:rPr lang="en-US" altLang="ko-KR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</a:p>
          <a:p>
            <a:pPr marL="342900" indent="-342900" latinLnBrk="0">
              <a:lnSpc>
                <a:spcPct val="150000"/>
              </a:lnSpc>
              <a:buFontTx/>
              <a:buAutoNum type="arabicPeriod"/>
              <a:defRPr/>
            </a:pPr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점 당 얼마로 </a:t>
            </a:r>
            <a:r>
              <a:rPr lang="ko-KR" altLang="en-US" sz="105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치시는지</a:t>
            </a:r>
            <a:r>
              <a:rPr lang="en-US" altLang="ko-KR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</a:p>
          <a:p>
            <a:pPr marL="342900" indent="-342900" latinLnBrk="0">
              <a:lnSpc>
                <a:spcPct val="150000"/>
              </a:lnSpc>
              <a:buFontTx/>
              <a:buAutoNum type="arabicPeriod"/>
              <a:defRPr/>
            </a:pPr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맞고</a:t>
            </a:r>
            <a:r>
              <a:rPr lang="en-US" altLang="ko-KR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고스톱</a:t>
            </a:r>
            <a:r>
              <a:rPr lang="en-US" altLang="ko-KR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를 </a:t>
            </a:r>
            <a:r>
              <a:rPr lang="ko-KR" altLang="en-US" sz="105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못치시는</a:t>
            </a:r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분이 있는지</a:t>
            </a:r>
            <a:r>
              <a:rPr lang="en-US" altLang="ko-KR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</a:p>
          <a:p>
            <a:pPr marL="342900" indent="-342900" latinLnBrk="0">
              <a:lnSpc>
                <a:spcPct val="150000"/>
              </a:lnSpc>
              <a:buFontTx/>
              <a:buAutoNum type="arabicPeriod"/>
              <a:defRPr/>
            </a:pPr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스마트 기기를 가지고 계신지</a:t>
            </a:r>
            <a:r>
              <a:rPr lang="en-US" altLang="ko-KR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</a:p>
          <a:p>
            <a:pPr marL="342900" indent="-342900" latinLnBrk="0">
              <a:lnSpc>
                <a:spcPct val="150000"/>
              </a:lnSpc>
              <a:buFontTx/>
              <a:buAutoNum type="arabicPeriod"/>
              <a:defRPr/>
            </a:pPr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맞고</a:t>
            </a:r>
            <a:r>
              <a:rPr lang="en-US" altLang="ko-KR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/</a:t>
            </a:r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고스톱을 치는 이유는 무엇인지</a:t>
            </a:r>
            <a:r>
              <a:rPr lang="en-US" altLang="ko-KR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</a:p>
        </p:txBody>
      </p:sp>
      <p:cxnSp>
        <p:nvCxnSpPr>
          <p:cNvPr id="8" name="직선 연결선 7"/>
          <p:cNvCxnSpPr/>
          <p:nvPr/>
        </p:nvCxnSpPr>
        <p:spPr>
          <a:xfrm>
            <a:off x="2037300" y="480220"/>
            <a:ext cx="763392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85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51</a:t>
            </a:fld>
            <a:endParaRPr lang="ko-KR" altLang="en-US"/>
          </a:p>
        </p:txBody>
      </p:sp>
      <p:sp>
        <p:nvSpPr>
          <p:cNvPr id="28" name="내용 개체 틀 2"/>
          <p:cNvSpPr txBox="1">
            <a:spLocks/>
          </p:cNvSpPr>
          <p:nvPr/>
        </p:nvSpPr>
        <p:spPr>
          <a:xfrm>
            <a:off x="1043982" y="384296"/>
            <a:ext cx="1493622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프로젝트 검증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1102116" y="693742"/>
            <a:ext cx="2551981" cy="294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2325"/>
              </a:lnSpc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노인복지관 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/ 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경로당 탐방 결과</a:t>
            </a:r>
          </a:p>
        </p:txBody>
      </p:sp>
      <p:graphicFrame>
        <p:nvGraphicFramePr>
          <p:cNvPr id="9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135346"/>
              </p:ext>
            </p:extLst>
          </p:nvPr>
        </p:nvGraphicFramePr>
        <p:xfrm>
          <a:off x="1709226" y="1893600"/>
          <a:ext cx="7044380" cy="3206392"/>
        </p:xfrm>
        <a:graphic>
          <a:graphicData uri="http://schemas.openxmlformats.org/drawingml/2006/table">
            <a:tbl>
              <a:tblPr/>
              <a:tblGrid>
                <a:gridCol w="23481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481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481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372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 smtClean="0">
                          <a:solidFill>
                            <a:schemeClr val="bg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관찰항목</a:t>
                      </a:r>
                      <a:endParaRPr lang="ko-KR" altLang="en-US" sz="900" b="1" i="0" u="none" strike="noStrike" dirty="0">
                        <a:solidFill>
                          <a:schemeClr val="bg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 err="1" smtClean="0">
                          <a:solidFill>
                            <a:schemeClr val="bg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컨텍스트</a:t>
                      </a:r>
                      <a:endParaRPr lang="ko-KR" altLang="en-US" sz="900" b="1" i="0" u="none" strike="noStrike" dirty="0">
                        <a:solidFill>
                          <a:schemeClr val="bg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 err="1" smtClean="0">
                          <a:solidFill>
                            <a:schemeClr val="bg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인사이트</a:t>
                      </a:r>
                      <a:endParaRPr lang="ko-KR" altLang="en-US" sz="900" b="1" i="0" u="none" strike="noStrike" dirty="0">
                        <a:solidFill>
                          <a:schemeClr val="bg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0533">
                <a:tc>
                  <a:txBody>
                    <a:bodyPr/>
                    <a:lstStyle/>
                    <a:p>
                      <a:pPr marL="0" marR="0" indent="0" algn="ctr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사랑방에 모여 계신 어르신들</a:t>
                      </a:r>
                      <a:endParaRPr lang="en-US" altLang="ko-KR" sz="900" b="0" i="0" u="none" strike="noStrike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낮잠을 주무시고 계심</a:t>
                      </a:r>
                    </a:p>
                    <a:p>
                      <a:pPr marL="228600" marR="0" indent="-228600" algn="l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담소를 즐기고 계심</a:t>
                      </a:r>
                      <a:endParaRPr lang="en-US" altLang="ko-KR" sz="900" b="0" i="0" u="none" strike="noStrike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낮에는 접속이 많지 않을 수 있음</a:t>
                      </a:r>
                    </a:p>
                    <a:p>
                      <a:pPr marL="228600" marR="0" indent="-228600" algn="l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얘기 거리가 많으심</a:t>
                      </a:r>
                      <a:endParaRPr lang="en-US" altLang="ko-KR" sz="900" b="0" i="0" u="none" strike="noStrike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0533">
                <a:tc>
                  <a:txBody>
                    <a:bodyPr/>
                    <a:lstStyle/>
                    <a:p>
                      <a:pPr marL="0" marR="0" indent="0" algn="ctr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바리스타 하고 계신 어르신들</a:t>
                      </a:r>
                      <a:endParaRPr lang="en-US" altLang="ko-KR" sz="900" b="0" i="0" u="none" strike="noStrike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커피를 만들고 계심</a:t>
                      </a:r>
                      <a:endParaRPr lang="en-US" altLang="ko-KR" sz="900" b="0" i="0" u="none" strike="noStrike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우리가 생각하는 것보다 많은 것을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/>
                      </a:r>
                      <a:b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</a:b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할 수 있으신 분이 많음</a:t>
                      </a:r>
                      <a:endParaRPr lang="en-US" altLang="ko-KR" sz="900" b="0" i="0" u="none" strike="noStrike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0532">
                <a:tc>
                  <a:txBody>
                    <a:bodyPr/>
                    <a:lstStyle/>
                    <a:p>
                      <a:pPr marL="0" marR="0" indent="0" algn="ctr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카운터를 지키는 할머니들</a:t>
                      </a:r>
                      <a:endParaRPr lang="en-US" altLang="ko-KR" sz="900" b="0" i="0" u="none" strike="noStrike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먼저 왜 오셨냐고 물어보며 친절하게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/>
                      </a:r>
                      <a:b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</a:b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알려주심</a:t>
                      </a:r>
                      <a:endParaRPr lang="en-US" altLang="ko-KR" sz="900" b="0" i="0" u="none" strike="noStrike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ko-KR" altLang="en-US" sz="900" b="1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친절하게 잘 알려주심</a:t>
                      </a:r>
                    </a:p>
                    <a:p>
                      <a:pPr marL="228600" marR="0" indent="-228600" algn="l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ko-KR" altLang="en-US" sz="900" b="1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어르신들에게 역할을 부여해 주면</a:t>
                      </a:r>
                      <a:r>
                        <a:rPr lang="en-US" altLang="ko-KR" sz="900" b="1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</a:t>
                      </a:r>
                      <a:br>
                        <a:rPr lang="en-US" altLang="ko-KR" sz="900" b="1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</a:br>
                      <a:r>
                        <a:rPr lang="ko-KR" altLang="en-US" sz="900" b="1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역할을 잘 수행할 수 있음</a:t>
                      </a:r>
                      <a:endParaRPr lang="en-US" altLang="ko-KR" sz="900" b="1" i="0" u="none" strike="noStrike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0533">
                <a:tc>
                  <a:txBody>
                    <a:bodyPr/>
                    <a:lstStyle/>
                    <a:p>
                      <a:pPr marL="0" marR="0" indent="0" algn="ctr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복지관 시설</a:t>
                      </a:r>
                      <a:endParaRPr lang="en-US" altLang="ko-KR" sz="900" b="0" i="0" u="none" strike="noStrike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엘리베이터 소리가 큼</a:t>
                      </a:r>
                    </a:p>
                    <a:p>
                      <a:pPr marL="228600" marR="0" indent="-228600" algn="l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공지사항 등의 글씨가 큼</a:t>
                      </a:r>
                      <a:endParaRPr lang="en-US" altLang="ko-KR" sz="900" b="0" i="0" u="none" strike="noStrike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ko-KR" altLang="en-US" sz="900" b="1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어르신들은 작은 소리를 잘 못 들으심</a:t>
                      </a:r>
                    </a:p>
                    <a:p>
                      <a:pPr marL="228600" marR="0" indent="-228600" algn="l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ko-KR" altLang="en-US" sz="900" b="1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어르신들은 큰 글씨를 선호함</a:t>
                      </a:r>
                      <a:endParaRPr lang="en-US" altLang="ko-KR" sz="900" b="1" i="0" u="none" strike="noStrike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0533">
                <a:tc>
                  <a:txBody>
                    <a:bodyPr/>
                    <a:lstStyle/>
                    <a:p>
                      <a:pPr marL="0" marR="0" indent="0" algn="ctr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복지관 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층에 계신 어르신</a:t>
                      </a:r>
                      <a:endParaRPr lang="en-US" altLang="ko-KR" sz="900" b="0" i="0" u="none" strike="noStrike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프로그램에 관해 </a:t>
                      </a:r>
                      <a:r>
                        <a:rPr lang="ko-KR" altLang="en-US" sz="900" b="0" i="0" u="none" strike="noStrike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관심있게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보심</a:t>
                      </a:r>
                    </a:p>
                    <a:p>
                      <a:pPr marL="228600" marR="0" indent="-228600" algn="l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홀에서 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TV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만 보고 계신 어르신</a:t>
                      </a:r>
                      <a:endParaRPr lang="en-US" altLang="ko-KR" sz="900" b="0" i="0" u="none" strike="noStrike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ko-KR" altLang="en-US" sz="900" b="1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새로운 것에 관심이 있으심</a:t>
                      </a: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2" name="직사각형 11"/>
          <p:cNvSpPr/>
          <p:nvPr/>
        </p:nvSpPr>
        <p:spPr>
          <a:xfrm>
            <a:off x="1660257" y="1476001"/>
            <a:ext cx="583493" cy="294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2325"/>
              </a:lnSpc>
            </a:pP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관찰결과</a:t>
            </a:r>
          </a:p>
        </p:txBody>
      </p:sp>
      <p:sp>
        <p:nvSpPr>
          <p:cNvPr id="8" name="직사각형 7"/>
          <p:cNvSpPr/>
          <p:nvPr/>
        </p:nvSpPr>
        <p:spPr>
          <a:xfrm flipH="1" flipV="1">
            <a:off x="6399028" y="4518837"/>
            <a:ext cx="2360428" cy="55289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10" name="직사각형 9"/>
          <p:cNvSpPr/>
          <p:nvPr/>
        </p:nvSpPr>
        <p:spPr>
          <a:xfrm flipH="1" flipV="1">
            <a:off x="6399028" y="3934047"/>
            <a:ext cx="2360428" cy="58478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11" name="직사각형 10"/>
          <p:cNvSpPr/>
          <p:nvPr/>
        </p:nvSpPr>
        <p:spPr>
          <a:xfrm flipH="1" flipV="1">
            <a:off x="6399028" y="3349259"/>
            <a:ext cx="2360428" cy="58478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cxnSp>
        <p:nvCxnSpPr>
          <p:cNvPr id="13" name="직선 연결선 12"/>
          <p:cNvCxnSpPr/>
          <p:nvPr/>
        </p:nvCxnSpPr>
        <p:spPr>
          <a:xfrm>
            <a:off x="2037300" y="480220"/>
            <a:ext cx="763392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57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52</a:t>
            </a:fld>
            <a:endParaRPr lang="ko-KR" altLang="en-US"/>
          </a:p>
        </p:txBody>
      </p:sp>
      <p:sp>
        <p:nvSpPr>
          <p:cNvPr id="28" name="내용 개체 틀 2"/>
          <p:cNvSpPr txBox="1">
            <a:spLocks/>
          </p:cNvSpPr>
          <p:nvPr/>
        </p:nvSpPr>
        <p:spPr>
          <a:xfrm>
            <a:off x="1043982" y="384296"/>
            <a:ext cx="1493622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프로젝트 검증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1102116" y="693742"/>
            <a:ext cx="2551981" cy="294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2325"/>
              </a:lnSpc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노인복지관 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/ 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경로당 탐방 결과</a:t>
            </a:r>
          </a:p>
        </p:txBody>
      </p:sp>
      <p:graphicFrame>
        <p:nvGraphicFramePr>
          <p:cNvPr id="9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52176"/>
              </p:ext>
            </p:extLst>
          </p:nvPr>
        </p:nvGraphicFramePr>
        <p:xfrm>
          <a:off x="1709226" y="1891650"/>
          <a:ext cx="7044380" cy="4367458"/>
        </p:xfrm>
        <a:graphic>
          <a:graphicData uri="http://schemas.openxmlformats.org/drawingml/2006/table">
            <a:tbl>
              <a:tblPr/>
              <a:tblGrid>
                <a:gridCol w="23481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481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481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372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 smtClean="0">
                          <a:solidFill>
                            <a:schemeClr val="bg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인터뷰항목</a:t>
                      </a:r>
                      <a:endParaRPr lang="ko-KR" altLang="en-US" sz="900" b="1" i="0" u="none" strike="noStrike" dirty="0">
                        <a:solidFill>
                          <a:schemeClr val="bg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 smtClean="0">
                          <a:solidFill>
                            <a:schemeClr val="bg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답변</a:t>
                      </a:r>
                      <a:endParaRPr lang="ko-KR" altLang="en-US" sz="900" b="1" i="0" u="none" strike="noStrike" dirty="0">
                        <a:solidFill>
                          <a:schemeClr val="bg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 err="1" smtClean="0">
                          <a:solidFill>
                            <a:schemeClr val="bg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인사이트</a:t>
                      </a:r>
                      <a:endParaRPr lang="ko-KR" altLang="en-US" sz="900" b="1" i="0" u="none" strike="noStrike" dirty="0">
                        <a:solidFill>
                          <a:schemeClr val="bg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0533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50000"/>
                        </a:lnSpc>
                        <a:buNone/>
                        <a:defRPr/>
                      </a:pPr>
                      <a:r>
                        <a:rPr lang="ko-KR" altLang="en-US" sz="900" spc="-1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왜 경로당에 모이시는가</a:t>
                      </a:r>
                      <a:endParaRPr lang="en-US" altLang="ko-KR" sz="900" spc="-100" dirty="0" smtClean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나이 먹고 갈 곳이 없어서 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/ TV 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혼자 보면 우울증 옴 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/ 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이야기할 사람이 필요해서 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 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말벗이 필요해서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)  / 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같이 모여서 고스톱 치기 위해서</a:t>
                      </a:r>
                      <a:endParaRPr lang="en-US" altLang="ko-KR" sz="900" b="0" i="0" u="none" strike="noStrike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ko-KR" altLang="en-US" sz="900" b="1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노인 분들은 집에 혼자 있는 것을 별로 좋아하지 않음 </a:t>
                      </a:r>
                      <a:r>
                        <a:rPr lang="en-US" altLang="ko-KR" sz="900" b="1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/ </a:t>
                      </a:r>
                      <a:r>
                        <a:rPr lang="ko-KR" altLang="en-US" sz="900" b="1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말벗이 필요하거나</a:t>
                      </a:r>
                      <a:r>
                        <a:rPr lang="en-US" altLang="ko-KR" sz="900" b="1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900" b="1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같이 놀 분이 필요함</a:t>
                      </a:r>
                      <a:endParaRPr lang="en-US" altLang="ko-KR" sz="900" b="1" i="0" u="none" strike="noStrike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0533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50000"/>
                        </a:lnSpc>
                        <a:buFontTx/>
                        <a:buNone/>
                        <a:defRPr/>
                      </a:pPr>
                      <a:r>
                        <a:rPr lang="ko-KR" altLang="en-US" sz="900" spc="-1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경로당에서 주로 하는 일은 무엇인가</a:t>
                      </a:r>
                      <a:endParaRPr lang="en-US" altLang="ko-KR" sz="900" spc="-100" dirty="0" smtClean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고스톱 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/ 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장기 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/ 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수다 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/ 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아들 자랑</a:t>
                      </a:r>
                      <a:endParaRPr lang="en-US" altLang="ko-KR" sz="900" b="0" i="0" u="none" strike="noStrike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고스톱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장기 등 게임을 하거나 수다를 즐김</a:t>
                      </a:r>
                      <a:endParaRPr lang="en-US" altLang="ko-KR" sz="900" b="0" i="0" u="none" strike="noStrike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05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ko-KR" altLang="en-US" sz="900" spc="-1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맞고</a:t>
                      </a:r>
                      <a:r>
                        <a:rPr lang="en-US" altLang="ko-KR" sz="900" spc="-1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ko-KR" altLang="en-US" sz="900" spc="-1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고스톱</a:t>
                      </a:r>
                      <a:r>
                        <a:rPr lang="en-US" altLang="ko-KR" sz="900" spc="-1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)</a:t>
                      </a:r>
                      <a:r>
                        <a:rPr lang="ko-KR" altLang="en-US" sz="900" spc="-1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를 잘 치는 분 </a:t>
                      </a:r>
                      <a:r>
                        <a:rPr lang="en-US" altLang="ko-KR" sz="900" spc="-1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ko-KR" altLang="en-US" sz="900" spc="-100" dirty="0" err="1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타짜</a:t>
                      </a:r>
                      <a:r>
                        <a:rPr lang="en-US" altLang="ko-KR" sz="900" spc="-1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) </a:t>
                      </a:r>
                      <a:r>
                        <a:rPr lang="ko-KR" altLang="en-US" sz="900" spc="-1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이 있는가</a:t>
                      </a:r>
                      <a:endParaRPr lang="en-US" altLang="ko-KR" sz="900" spc="-100" dirty="0" smtClean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있음 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거의 전부 박사 급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)</a:t>
                      </a: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대부분 어르신들은 모여서 하는 일이 맞고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/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고스톱이라 잘 침</a:t>
                      </a:r>
                      <a:endParaRPr lang="en-US" altLang="ko-KR" sz="900" b="0" i="0" u="none" strike="noStrike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05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ko-KR" altLang="en-US" sz="900" spc="-1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점 당 얼마로 치시는 가</a:t>
                      </a:r>
                      <a:endParaRPr lang="en-US" altLang="ko-KR" sz="900" spc="-100" dirty="0" smtClean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점당 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100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원 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돈을 따기 위해서는 아니고 그냥 재미를 위해서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)</a:t>
                      </a: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점 당 얼마는 중요하지 않으나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재미를 위해 돈의 요소가 필요함</a:t>
                      </a:r>
                      <a:endParaRPr lang="en-US" altLang="ko-KR" sz="900" b="0" i="0" u="none" strike="noStrike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05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ko-KR" altLang="en-US" sz="900" spc="-1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어린 사람들에게 맞고를 가르쳐 줘본 적이 있으신지</a:t>
                      </a:r>
                      <a:r>
                        <a:rPr lang="en-US" altLang="ko-KR" sz="900" spc="-1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? / </a:t>
                      </a:r>
                      <a:r>
                        <a:rPr lang="ko-KR" altLang="en-US" sz="900" spc="-1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가르칠 의향이 있는지</a:t>
                      </a:r>
                      <a:r>
                        <a:rPr lang="en-US" altLang="ko-KR" sz="900" spc="-1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?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아들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딸에게 가르쳐 준 적이 있다  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/ 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가르쳐 줄 의향이 있다</a:t>
                      </a:r>
                      <a:endParaRPr lang="en-US" altLang="ko-KR" sz="900" b="0" i="0" u="none" strike="noStrike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ko-KR" altLang="en-US" sz="900" b="1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어르신들은 맞고를 가르치는 것에 대해 긍정적</a:t>
                      </a: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05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ko-KR" altLang="en-US" sz="900" spc="-1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스마트 기기를 가지고 계신가</a:t>
                      </a:r>
                      <a:endParaRPr lang="en-US" altLang="ko-KR" sz="900" spc="-100" dirty="0" smtClean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ko-KR" altLang="en-US" sz="900" b="0" i="0" u="none" strike="noStrike" dirty="0" err="1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아이폰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사용자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폴더 폰 사용자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컴퓨터 사용자 등 다양</a:t>
                      </a:r>
                      <a:endParaRPr lang="en-US" altLang="ko-KR" sz="900" b="0" i="0" u="none" strike="noStrike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스마트 기기 사용에 대한 다양한 부류의 어르신 분들이 계심</a:t>
                      </a: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0533">
                <a:tc>
                  <a:txBody>
                    <a:bodyPr/>
                    <a:lstStyle/>
                    <a:p>
                      <a:pPr marL="0" lvl="0" indent="0" algn="ctr" latinLnBrk="0">
                        <a:lnSpc>
                          <a:spcPct val="150000"/>
                        </a:lnSpc>
                        <a:buFontTx/>
                        <a:buNone/>
                        <a:defRPr/>
                      </a:pPr>
                      <a:r>
                        <a:rPr lang="ko-KR" altLang="en-US" sz="900" spc="-1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맞고</a:t>
                      </a:r>
                      <a:r>
                        <a:rPr lang="en-US" altLang="ko-KR" sz="900" spc="-1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/</a:t>
                      </a:r>
                      <a:r>
                        <a:rPr lang="ko-KR" altLang="en-US" sz="900" spc="-1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고스톱을 치는 이유는 무엇인지</a:t>
                      </a:r>
                      <a:r>
                        <a:rPr lang="en-US" altLang="ko-KR" sz="900" spc="-1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?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치매예방하기 위해서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심심해서</a:t>
                      </a:r>
                      <a:endParaRPr lang="en-US" altLang="ko-KR" sz="900" b="0" i="0" u="none" strike="noStrike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맞고나 고스톱을 치는 이유는 그저 재미를 위한 것도 있지만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치매예방의 효과를 중요하게 생각함</a:t>
                      </a: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2" name="직사각형 11"/>
          <p:cNvSpPr/>
          <p:nvPr/>
        </p:nvSpPr>
        <p:spPr>
          <a:xfrm>
            <a:off x="1660257" y="1477513"/>
            <a:ext cx="777457" cy="294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2325"/>
              </a:lnSpc>
            </a:pP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인터뷰 결과</a:t>
            </a:r>
          </a:p>
        </p:txBody>
      </p:sp>
      <p:sp>
        <p:nvSpPr>
          <p:cNvPr id="8" name="직사각형 7"/>
          <p:cNvSpPr/>
          <p:nvPr/>
        </p:nvSpPr>
        <p:spPr>
          <a:xfrm flipH="1" flipV="1">
            <a:off x="6399028" y="2190310"/>
            <a:ext cx="2360428" cy="58478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11" name="직사각형 10"/>
          <p:cNvSpPr/>
          <p:nvPr/>
        </p:nvSpPr>
        <p:spPr>
          <a:xfrm flipH="1" flipV="1">
            <a:off x="6399028" y="4495820"/>
            <a:ext cx="2360428" cy="58478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cxnSp>
        <p:nvCxnSpPr>
          <p:cNvPr id="10" name="직선 연결선 9"/>
          <p:cNvCxnSpPr/>
          <p:nvPr/>
        </p:nvCxnSpPr>
        <p:spPr>
          <a:xfrm>
            <a:off x="2037300" y="480220"/>
            <a:ext cx="763392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4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53</a:t>
            </a:fld>
            <a:endParaRPr lang="ko-KR" altLang="en-US"/>
          </a:p>
        </p:txBody>
      </p:sp>
      <p:sp>
        <p:nvSpPr>
          <p:cNvPr id="28" name="내용 개체 틀 2"/>
          <p:cNvSpPr txBox="1">
            <a:spLocks/>
          </p:cNvSpPr>
          <p:nvPr/>
        </p:nvSpPr>
        <p:spPr>
          <a:xfrm>
            <a:off x="1043982" y="384296"/>
            <a:ext cx="1493622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프로젝트 검증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1102116" y="693742"/>
            <a:ext cx="1827423" cy="294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2325"/>
              </a:lnSpc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맞고 예비학생 족 조사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538" y="1916833"/>
            <a:ext cx="4612942" cy="3459707"/>
          </a:xfrm>
          <a:prstGeom prst="rect">
            <a:avLst/>
          </a:prstGeom>
        </p:spPr>
      </p:pic>
      <p:cxnSp>
        <p:nvCxnSpPr>
          <p:cNvPr id="7" name="직선 연결선 6"/>
          <p:cNvCxnSpPr/>
          <p:nvPr/>
        </p:nvCxnSpPr>
        <p:spPr>
          <a:xfrm>
            <a:off x="2037300" y="480220"/>
            <a:ext cx="763392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00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54</a:t>
            </a:fld>
            <a:endParaRPr lang="ko-KR" altLang="en-US"/>
          </a:p>
        </p:txBody>
      </p:sp>
      <p:sp>
        <p:nvSpPr>
          <p:cNvPr id="28" name="내용 개체 틀 2"/>
          <p:cNvSpPr txBox="1">
            <a:spLocks/>
          </p:cNvSpPr>
          <p:nvPr/>
        </p:nvSpPr>
        <p:spPr>
          <a:xfrm>
            <a:off x="1043982" y="384296"/>
            <a:ext cx="1493622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프로젝트 검증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1102116" y="693742"/>
            <a:ext cx="1827423" cy="294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2325"/>
              </a:lnSpc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맞고 예비학생 족 조사</a:t>
            </a:r>
          </a:p>
        </p:txBody>
      </p:sp>
      <p:sp>
        <p:nvSpPr>
          <p:cNvPr id="12" name="TextBox 22"/>
          <p:cNvSpPr txBox="1">
            <a:spLocks noChangeArrowheads="1"/>
          </p:cNvSpPr>
          <p:nvPr/>
        </p:nvSpPr>
        <p:spPr bwMode="auto">
          <a:xfrm>
            <a:off x="3370553" y="2576022"/>
            <a:ext cx="3363746" cy="179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171450" indent="-171450" latinLnBrk="0">
              <a:lnSpc>
                <a:spcPct val="150000"/>
              </a:lnSpc>
              <a:buFontTx/>
              <a:buChar char="-"/>
              <a:defRPr/>
            </a:pPr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인터뷰 항목</a:t>
            </a:r>
          </a:p>
          <a:p>
            <a:pPr marL="171450" indent="-171450" latinLnBrk="0">
              <a:lnSpc>
                <a:spcPct val="150000"/>
              </a:lnSpc>
              <a:buFontTx/>
              <a:buChar char="-"/>
              <a:defRPr/>
            </a:pPr>
            <a:endParaRPr lang="ko-KR" altLang="en-US" sz="10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28600" indent="-228600" latinLnBrk="0">
              <a:lnSpc>
                <a:spcPct val="150000"/>
              </a:lnSpc>
              <a:buFont typeface="+mj-lt"/>
              <a:buAutoNum type="arabicPeriod"/>
              <a:defRPr/>
            </a:pPr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맞고를 자주 치는지</a:t>
            </a:r>
            <a:r>
              <a:rPr lang="en-US" altLang="ko-KR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 (</a:t>
            </a:r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주에 몇 번</a:t>
            </a:r>
            <a:r>
              <a:rPr lang="en-US" altLang="ko-KR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… </a:t>
            </a:r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한 달에 몇 번</a:t>
            </a:r>
            <a:r>
              <a:rPr lang="en-US" altLang="ko-KR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..?)</a:t>
            </a:r>
          </a:p>
          <a:p>
            <a:pPr marL="228600" indent="-228600" latinLnBrk="0">
              <a:lnSpc>
                <a:spcPct val="150000"/>
              </a:lnSpc>
              <a:buFont typeface="+mj-lt"/>
              <a:buAutoNum type="arabicPeriod"/>
              <a:defRPr/>
            </a:pPr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점수계산을 할 수 있는지</a:t>
            </a:r>
            <a:r>
              <a:rPr lang="en-US" altLang="ko-KR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</a:p>
          <a:p>
            <a:pPr marL="228600" indent="-228600" latinLnBrk="0">
              <a:lnSpc>
                <a:spcPct val="150000"/>
              </a:lnSpc>
              <a:buFont typeface="+mj-lt"/>
              <a:buAutoNum type="arabicPeriod"/>
              <a:defRPr/>
            </a:pPr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맞고를 배우고 싶은지</a:t>
            </a:r>
            <a:r>
              <a:rPr lang="en-US" altLang="ko-KR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</a:p>
          <a:p>
            <a:pPr marL="228600" indent="-228600" latinLnBrk="0">
              <a:lnSpc>
                <a:spcPct val="150000"/>
              </a:lnSpc>
              <a:buFont typeface="+mj-lt"/>
              <a:buAutoNum type="arabicPeriod"/>
              <a:defRPr/>
            </a:pPr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맞고를 배웠다면 누구에게 배웠는지</a:t>
            </a:r>
            <a:r>
              <a:rPr lang="en-US" altLang="ko-KR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</a:p>
          <a:p>
            <a:pPr marL="228600" indent="-228600" latinLnBrk="0">
              <a:lnSpc>
                <a:spcPct val="150000"/>
              </a:lnSpc>
              <a:buFont typeface="+mj-lt"/>
              <a:buAutoNum type="arabicPeriod"/>
              <a:defRPr/>
            </a:pPr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맞고를 온라인으로 치는지 오프라인으로 치는지</a:t>
            </a:r>
            <a:r>
              <a:rPr lang="en-US" altLang="ko-KR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2037300" y="480220"/>
            <a:ext cx="763392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14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55</a:t>
            </a:fld>
            <a:endParaRPr lang="ko-KR" altLang="en-US"/>
          </a:p>
        </p:txBody>
      </p:sp>
      <p:sp>
        <p:nvSpPr>
          <p:cNvPr id="28" name="내용 개체 틀 2"/>
          <p:cNvSpPr txBox="1">
            <a:spLocks/>
          </p:cNvSpPr>
          <p:nvPr/>
        </p:nvSpPr>
        <p:spPr>
          <a:xfrm>
            <a:off x="1043982" y="384296"/>
            <a:ext cx="1493622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프로젝트 검증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1102115" y="693742"/>
            <a:ext cx="2253822" cy="294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2325"/>
              </a:lnSpc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맞고 예비학생 족 조사 결과</a:t>
            </a:r>
          </a:p>
        </p:txBody>
      </p:sp>
      <p:graphicFrame>
        <p:nvGraphicFramePr>
          <p:cNvPr id="9" name="Table 10"/>
          <p:cNvGraphicFramePr>
            <a:graphicFrameLocks noGrp="1"/>
          </p:cNvGraphicFramePr>
          <p:nvPr>
            <p:extLst/>
          </p:nvPr>
        </p:nvGraphicFramePr>
        <p:xfrm>
          <a:off x="1709226" y="1891651"/>
          <a:ext cx="7044380" cy="2625859"/>
        </p:xfrm>
        <a:graphic>
          <a:graphicData uri="http://schemas.openxmlformats.org/drawingml/2006/table">
            <a:tbl>
              <a:tblPr/>
              <a:tblGrid>
                <a:gridCol w="23481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481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481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0372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 smtClean="0">
                          <a:solidFill>
                            <a:schemeClr val="bg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인터뷰항목</a:t>
                      </a:r>
                      <a:endParaRPr lang="ko-KR" altLang="en-US" sz="900" b="1" i="0" u="none" strike="noStrike" dirty="0">
                        <a:solidFill>
                          <a:schemeClr val="bg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 smtClean="0">
                          <a:solidFill>
                            <a:schemeClr val="bg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답변</a:t>
                      </a:r>
                      <a:endParaRPr lang="ko-KR" altLang="en-US" sz="900" b="1" i="0" u="none" strike="noStrike" dirty="0">
                        <a:solidFill>
                          <a:schemeClr val="bg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 err="1" smtClean="0">
                          <a:solidFill>
                            <a:schemeClr val="bg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인사이트</a:t>
                      </a:r>
                      <a:endParaRPr lang="ko-KR" altLang="en-US" sz="900" b="1" i="0" u="none" strike="noStrike" dirty="0">
                        <a:solidFill>
                          <a:schemeClr val="bg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0533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50000"/>
                        </a:lnSpc>
                        <a:buNone/>
                        <a:defRPr/>
                      </a:pPr>
                      <a:r>
                        <a:rPr lang="ko-KR" altLang="en-US" sz="900" spc="-1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맞고를 자주 치는지</a:t>
                      </a:r>
                      <a:r>
                        <a:rPr lang="en-US" altLang="ko-KR" sz="900" spc="-1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? (</a:t>
                      </a:r>
                      <a:r>
                        <a:rPr lang="ko-KR" altLang="en-US" sz="900" spc="-1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주에 몇 번</a:t>
                      </a:r>
                      <a:r>
                        <a:rPr lang="en-US" altLang="ko-KR" sz="900" spc="-1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… </a:t>
                      </a:r>
                      <a:r>
                        <a:rPr lang="ko-KR" altLang="en-US" sz="900" spc="-1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한 달에 몇 번</a:t>
                      </a:r>
                      <a:r>
                        <a:rPr lang="en-US" altLang="ko-KR" sz="900" spc="-1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..?)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아니오 잘 못 쳐서 안칩니다</a:t>
                      </a:r>
                    </a:p>
                    <a:p>
                      <a:pPr marL="0" marR="0" indent="0" algn="l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친척끼리 모였을 때 못 껴요</a:t>
                      </a:r>
                      <a:endParaRPr lang="en-US" altLang="ko-KR" sz="900" b="0" i="0" u="none" strike="noStrike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잘 못 치면 안치게 돼서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배우기 힘듦</a:t>
                      </a:r>
                      <a:endParaRPr lang="en-US" altLang="ko-KR" sz="900" b="0" i="0" u="none" strike="noStrike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0533">
                <a:tc>
                  <a:txBody>
                    <a:bodyPr/>
                    <a:lstStyle/>
                    <a:p>
                      <a:pPr marL="0" indent="0" algn="ctr" latinLnBrk="0">
                        <a:lnSpc>
                          <a:spcPct val="150000"/>
                        </a:lnSpc>
                        <a:buFontTx/>
                        <a:buNone/>
                        <a:defRPr/>
                      </a:pPr>
                      <a:r>
                        <a:rPr lang="ko-KR" altLang="en-US" sz="900" spc="-1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점수계산을 할 수 있는지</a:t>
                      </a:r>
                      <a:r>
                        <a:rPr lang="en-US" altLang="ko-KR" sz="900" spc="-1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?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점수계산이 제일 어려워요 잘못해요</a:t>
                      </a:r>
                      <a:endParaRPr lang="en-US" altLang="ko-KR" sz="900" b="0" i="0" u="none" strike="noStrike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가장 어려워하는 부분은 점수 계산</a:t>
                      </a:r>
                      <a:endParaRPr lang="en-US" altLang="ko-KR" sz="900" b="0" i="0" u="none" strike="noStrike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05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ko-KR" altLang="en-US" sz="900" spc="-1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맞고를 배웠다면 누구에게 배웠는지</a:t>
                      </a:r>
                      <a:r>
                        <a:rPr lang="en-US" altLang="ko-KR" sz="900" spc="-1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?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할머니한테 잠깐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?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배운 적 있는데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 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한번 배워서는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… 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안됨</a:t>
                      </a:r>
                      <a:endParaRPr lang="en-US" altLang="ko-KR" sz="900" b="0" i="0" u="none" strike="noStrike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맞고를 제대로 배우기가 힘듦</a:t>
                      </a:r>
                      <a:endParaRPr lang="en-US" altLang="ko-KR" sz="900" b="0" i="0" u="none" strike="noStrike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05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ko-KR" altLang="en-US" sz="900" spc="-1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맞고를 온라인으로 치는지 오프라인으로 치는지</a:t>
                      </a:r>
                      <a:r>
                        <a:rPr lang="en-US" altLang="ko-KR" sz="900" spc="-1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?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오프라인 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/ 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온라인 둘 다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온라인은 점수계산 해줘서 좋아요</a:t>
                      </a:r>
                      <a:endParaRPr lang="en-US" altLang="ko-KR" sz="900" b="0" i="0" u="none" strike="noStrike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5780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젊은 층은 둘 다 치고 온라인 맞고가 쉬워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/>
                      </a:r>
                      <a:b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</a:b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선호함</a:t>
                      </a:r>
                      <a:endParaRPr lang="en-US" altLang="ko-KR" sz="900" b="0" i="0" u="none" strike="noStrike" dirty="0" smtClean="0">
                        <a:solidFill>
                          <a:schemeClr val="tx1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83284" marR="83284" marT="83284" marB="8328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직사각형 11"/>
          <p:cNvSpPr/>
          <p:nvPr/>
        </p:nvSpPr>
        <p:spPr>
          <a:xfrm>
            <a:off x="1660257" y="1477513"/>
            <a:ext cx="777457" cy="294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2325"/>
              </a:lnSpc>
            </a:pP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인터뷰 결과</a:t>
            </a:r>
          </a:p>
        </p:txBody>
      </p:sp>
      <p:cxnSp>
        <p:nvCxnSpPr>
          <p:cNvPr id="8" name="직선 연결선 7"/>
          <p:cNvCxnSpPr/>
          <p:nvPr/>
        </p:nvCxnSpPr>
        <p:spPr>
          <a:xfrm>
            <a:off x="2037300" y="480220"/>
            <a:ext cx="763392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83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56</a:t>
            </a:fld>
            <a:endParaRPr lang="ko-KR" altLang="en-US"/>
          </a:p>
        </p:txBody>
      </p:sp>
      <p:sp>
        <p:nvSpPr>
          <p:cNvPr id="28" name="내용 개체 틀 2"/>
          <p:cNvSpPr txBox="1">
            <a:spLocks/>
          </p:cNvSpPr>
          <p:nvPr/>
        </p:nvSpPr>
        <p:spPr>
          <a:xfrm>
            <a:off x="1043982" y="384296"/>
            <a:ext cx="1493622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프로젝트 검증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1102115" y="693742"/>
            <a:ext cx="1131720" cy="294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2325"/>
              </a:lnSpc>
            </a:pP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Key Finding</a:t>
            </a:r>
            <a:endParaRPr lang="ko-KR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8" name="TextBox 22"/>
          <p:cNvSpPr txBox="1">
            <a:spLocks noChangeArrowheads="1"/>
          </p:cNvSpPr>
          <p:nvPr/>
        </p:nvSpPr>
        <p:spPr bwMode="auto">
          <a:xfrm>
            <a:off x="3181881" y="1196753"/>
            <a:ext cx="4289806" cy="467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어르신들은 큰 글씨를 선호함</a:t>
            </a:r>
            <a:endParaRPr lang="en-US" altLang="ko-KR" sz="10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altLang="ko-KR" sz="10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28600" indent="-228600" latinLnBrk="0">
              <a:lnSpc>
                <a:spcPct val="150000"/>
              </a:lnSpc>
              <a:buFont typeface="+mj-lt"/>
              <a:buAutoNum type="arabicPeriod"/>
              <a:defRPr/>
            </a:pPr>
            <a:endParaRPr lang="en-US" altLang="ko-KR" sz="10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latinLnBrk="0">
              <a:lnSpc>
                <a:spcPct val="150000"/>
              </a:lnSpc>
              <a:buFont typeface="+mj-lt"/>
              <a:buAutoNum type="arabicPeriod"/>
              <a:defRPr/>
            </a:pPr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새로운 것에 관심이 있으심</a:t>
            </a:r>
            <a:endParaRPr lang="en-US" altLang="ko-KR" sz="10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latinLnBrk="0">
              <a:lnSpc>
                <a:spcPct val="150000"/>
              </a:lnSpc>
              <a:buFont typeface="+mj-lt"/>
              <a:buAutoNum type="arabicPeriod"/>
              <a:defRPr/>
            </a:pPr>
            <a:endParaRPr lang="en-US" altLang="ko-KR" sz="10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latinLnBrk="0">
              <a:lnSpc>
                <a:spcPct val="150000"/>
              </a:lnSpc>
              <a:buFont typeface="+mj-lt"/>
              <a:buAutoNum type="arabicPeriod"/>
              <a:defRPr/>
            </a:pPr>
            <a:endParaRPr lang="en-US" altLang="ko-KR" sz="10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latinLnBrk="0">
              <a:lnSpc>
                <a:spcPct val="150000"/>
              </a:lnSpc>
              <a:buFont typeface="+mj-lt"/>
              <a:buAutoNum type="arabicPeriod"/>
              <a:defRPr/>
            </a:pPr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어르신들에게 역할을 부여해 주면</a:t>
            </a:r>
            <a:r>
              <a:rPr lang="en-US" altLang="ko-KR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역할을 잘 수행할 수 있음</a:t>
            </a:r>
            <a:endParaRPr lang="en-US" altLang="ko-KR" sz="10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latinLnBrk="0">
              <a:lnSpc>
                <a:spcPct val="150000"/>
              </a:lnSpc>
              <a:buFont typeface="+mj-lt"/>
              <a:buAutoNum type="arabicPeriod"/>
              <a:defRPr/>
            </a:pPr>
            <a:endParaRPr lang="en-US" altLang="ko-KR" sz="10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latinLnBrk="0">
              <a:lnSpc>
                <a:spcPct val="150000"/>
              </a:lnSpc>
              <a:buFont typeface="+mj-lt"/>
              <a:buAutoNum type="arabicPeriod"/>
              <a:defRPr/>
            </a:pPr>
            <a:endParaRPr lang="ko-KR" altLang="en-US" sz="10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latinLnBrk="0">
              <a:lnSpc>
                <a:spcPct val="150000"/>
              </a:lnSpc>
              <a:buFont typeface="+mj-lt"/>
              <a:buAutoNum type="arabicPeriod"/>
              <a:defRPr/>
            </a:pPr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말벗이 필요하거나</a:t>
            </a:r>
            <a:r>
              <a:rPr lang="en-US" altLang="ko-KR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같이 놀 분이 필요함</a:t>
            </a:r>
            <a:endParaRPr lang="en-US" altLang="ko-KR" sz="10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latinLnBrk="0">
              <a:lnSpc>
                <a:spcPct val="150000"/>
              </a:lnSpc>
              <a:buFont typeface="+mj-lt"/>
              <a:buAutoNum type="arabicPeriod"/>
              <a:defRPr/>
            </a:pPr>
            <a:endParaRPr lang="en-US" altLang="ko-KR" sz="10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latinLnBrk="0">
              <a:lnSpc>
                <a:spcPct val="150000"/>
              </a:lnSpc>
              <a:buFont typeface="+mj-lt"/>
              <a:buAutoNum type="arabicPeriod"/>
              <a:defRPr/>
            </a:pPr>
            <a:endParaRPr lang="en-US" altLang="ko-KR" sz="10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latinLnBrk="0">
              <a:lnSpc>
                <a:spcPct val="150000"/>
              </a:lnSpc>
              <a:buFont typeface="+mj-lt"/>
              <a:buAutoNum type="arabicPeriod"/>
              <a:defRPr/>
            </a:pPr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스마트 기기 사용에 대한 다양한 부류의 어르신 분들이 계심</a:t>
            </a:r>
            <a:endParaRPr lang="en-US" altLang="ko-KR" sz="10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latinLnBrk="0">
              <a:lnSpc>
                <a:spcPct val="150000"/>
              </a:lnSpc>
              <a:buFont typeface="+mj-lt"/>
              <a:buAutoNum type="arabicPeriod"/>
              <a:defRPr/>
            </a:pPr>
            <a:endParaRPr lang="en-US" altLang="ko-KR" sz="10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latinLnBrk="0">
              <a:lnSpc>
                <a:spcPct val="150000"/>
              </a:lnSpc>
              <a:buFont typeface="+mj-lt"/>
              <a:buAutoNum type="arabicPeriod"/>
              <a:defRPr/>
            </a:pPr>
            <a:endParaRPr lang="en-US" altLang="ko-KR" sz="10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latinLnBrk="0">
              <a:lnSpc>
                <a:spcPct val="150000"/>
              </a:lnSpc>
              <a:buFont typeface="+mj-lt"/>
              <a:buAutoNum type="arabicPeriod"/>
              <a:defRPr/>
            </a:pPr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맞고 에서 가장 어려워하는 부분은 점수 계산</a:t>
            </a:r>
            <a:endParaRPr lang="en-US" altLang="ko-KR" sz="10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latinLnBrk="0">
              <a:lnSpc>
                <a:spcPct val="150000"/>
              </a:lnSpc>
              <a:buFont typeface="+mj-lt"/>
              <a:buAutoNum type="arabicPeriod"/>
              <a:defRPr/>
            </a:pPr>
            <a:endParaRPr lang="en-US" altLang="ko-KR" sz="10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latinLnBrk="0">
              <a:lnSpc>
                <a:spcPct val="150000"/>
              </a:lnSpc>
              <a:buFont typeface="+mj-lt"/>
              <a:buAutoNum type="arabicPeriod"/>
              <a:defRPr/>
            </a:pPr>
            <a:endParaRPr lang="en-US" altLang="ko-KR" sz="10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latinLnBrk="0">
              <a:lnSpc>
                <a:spcPct val="150000"/>
              </a:lnSpc>
              <a:buFont typeface="+mj-lt"/>
              <a:buAutoNum type="arabicPeriod"/>
              <a:defRPr/>
            </a:pPr>
            <a:r>
              <a:rPr lang="ko-KR" altLang="en-US" sz="10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맞고를 제대로 배우기가 힘듦</a:t>
            </a:r>
            <a:endParaRPr lang="en-US" altLang="ko-KR" sz="1400" dirty="0">
              <a:solidFill>
                <a:prstClr val="black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534192" y="1470192"/>
            <a:ext cx="4886402" cy="4668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  <a:defRPr/>
            </a:pPr>
            <a:r>
              <a:rPr lang="ko-KR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어르신들을 위해 글씨 크기를 좀 크게 설정함</a:t>
            </a:r>
            <a:endParaRPr lang="en-US" altLang="ko-KR" sz="1050" dirty="0"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0">
              <a:lnSpc>
                <a:spcPct val="150000"/>
              </a:lnSpc>
              <a:defRPr/>
            </a:pPr>
            <a:endParaRPr lang="en-US" altLang="ko-KR" sz="1050" dirty="0"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0">
              <a:lnSpc>
                <a:spcPct val="150000"/>
              </a:lnSpc>
              <a:defRPr/>
            </a:pPr>
            <a:endParaRPr lang="en-US" altLang="ko-KR" sz="1050" dirty="0"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  <a:defRPr/>
            </a:pPr>
            <a:r>
              <a:rPr lang="ko-KR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 서비스에 관해서도 충분히 관심을 가지실 수 있음</a:t>
            </a:r>
            <a:endParaRPr lang="en-US" altLang="ko-KR" sz="1050" dirty="0"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0">
              <a:lnSpc>
                <a:spcPct val="150000"/>
              </a:lnSpc>
              <a:defRPr/>
            </a:pPr>
            <a:endParaRPr lang="en-US" altLang="ko-KR" sz="1050" dirty="0"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0">
              <a:lnSpc>
                <a:spcPct val="150000"/>
              </a:lnSpc>
              <a:defRPr/>
            </a:pPr>
            <a:endParaRPr lang="en-US" altLang="ko-KR" sz="1050" dirty="0"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  <a:defRPr/>
            </a:pPr>
            <a:r>
              <a:rPr lang="ko-KR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맞고 교수님 역할을 부여해준다면</a:t>
            </a:r>
            <a:r>
              <a:rPr lang="en-US" altLang="ko-K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잘 하실 수 있을 것이라 예상됨</a:t>
            </a:r>
            <a:endParaRPr lang="en-US" altLang="ko-KR" sz="1050" dirty="0"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0">
              <a:lnSpc>
                <a:spcPct val="150000"/>
              </a:lnSpc>
              <a:defRPr/>
            </a:pPr>
            <a:endParaRPr lang="en-US" altLang="ko-KR" sz="1050" dirty="0"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0">
              <a:lnSpc>
                <a:spcPct val="150000"/>
              </a:lnSpc>
              <a:defRPr/>
            </a:pPr>
            <a:endParaRPr lang="en-US" altLang="ko-KR" sz="1050" dirty="0"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  <a:defRPr/>
            </a:pPr>
            <a:r>
              <a:rPr lang="ko-KR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말벗을 위해 채팅 기능을 강화함</a:t>
            </a:r>
            <a:endParaRPr lang="en-US" altLang="ko-KR" sz="1050" dirty="0"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0">
              <a:lnSpc>
                <a:spcPct val="150000"/>
              </a:lnSpc>
              <a:defRPr/>
            </a:pPr>
            <a:endParaRPr lang="en-US" altLang="ko-KR" sz="1050" dirty="0"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0">
              <a:lnSpc>
                <a:spcPct val="150000"/>
              </a:lnSpc>
              <a:defRPr/>
            </a:pPr>
            <a:endParaRPr lang="en-US" altLang="ko-KR" sz="1050" dirty="0"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  <a:defRPr/>
            </a:pPr>
            <a:r>
              <a:rPr lang="ko-KR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스마트 기기를 잘 다루시는 어르신들이 이 서비스를 더 쉽게 접할 수 있음</a:t>
            </a:r>
            <a:endParaRPr lang="en-US" altLang="ko-KR" sz="1050" dirty="0"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0">
              <a:lnSpc>
                <a:spcPct val="150000"/>
              </a:lnSpc>
              <a:defRPr/>
            </a:pPr>
            <a:endParaRPr lang="en-US" altLang="ko-KR" sz="1050" dirty="0"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0">
              <a:lnSpc>
                <a:spcPct val="150000"/>
              </a:lnSpc>
              <a:defRPr/>
            </a:pPr>
            <a:endParaRPr lang="en-US" altLang="ko-KR" sz="1050" dirty="0"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  <a:defRPr/>
            </a:pPr>
            <a:r>
              <a:rPr lang="ko-KR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점수 계산에 더 도움을 줄 수 있게 서비스를 함</a:t>
            </a:r>
            <a:endParaRPr lang="en-US" altLang="ko-KR" sz="1050" dirty="0"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  <a:defRPr/>
            </a:pPr>
            <a:endParaRPr lang="en-US" altLang="ko-KR" sz="1050" dirty="0"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  <a:defRPr/>
            </a:pPr>
            <a:endParaRPr lang="en-US" altLang="ko-KR" sz="1050" dirty="0"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  <a:defRPr/>
            </a:pPr>
            <a:r>
              <a:rPr lang="ko-KR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맞고를  지속적으로 배울 수 있게 함</a:t>
            </a:r>
            <a:endParaRPr lang="en-US" altLang="ko-KR" sz="1050" dirty="0"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2037300" y="480220"/>
            <a:ext cx="763392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79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57</a:t>
            </a:fld>
            <a:endParaRPr lang="ko-KR" altLang="en-US"/>
          </a:p>
        </p:txBody>
      </p:sp>
      <p:sp>
        <p:nvSpPr>
          <p:cNvPr id="28" name="내용 개체 틀 2"/>
          <p:cNvSpPr txBox="1">
            <a:spLocks/>
          </p:cNvSpPr>
          <p:nvPr/>
        </p:nvSpPr>
        <p:spPr>
          <a:xfrm>
            <a:off x="1043982" y="384296"/>
            <a:ext cx="1493622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프로젝트 검증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1102115" y="693742"/>
            <a:ext cx="1619354" cy="294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2325"/>
              </a:lnSpc>
            </a:pP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Affinity Diagram</a:t>
            </a:r>
            <a:endParaRPr lang="ko-KR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1880881" y="2620265"/>
            <a:ext cx="1584176" cy="8280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어떻게 하면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0" algn="ctr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원활한 강의가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0" algn="ctr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진행될까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</a:p>
        </p:txBody>
      </p:sp>
      <p:sp>
        <p:nvSpPr>
          <p:cNvPr id="11" name="Rectangle 7"/>
          <p:cNvSpPr/>
          <p:nvPr/>
        </p:nvSpPr>
        <p:spPr>
          <a:xfrm>
            <a:off x="3582091" y="2620265"/>
            <a:ext cx="1584176" cy="8280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어떻게 하면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0" algn="ctr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원하는 스타일의 강의를 찾을 수 있을까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</a:p>
        </p:txBody>
      </p:sp>
      <p:sp>
        <p:nvSpPr>
          <p:cNvPr id="12" name="Rectangle 8"/>
          <p:cNvSpPr/>
          <p:nvPr/>
        </p:nvSpPr>
        <p:spPr>
          <a:xfrm>
            <a:off x="5283301" y="2620265"/>
            <a:ext cx="1584176" cy="8280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어떻게 하면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0" algn="ctr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어르신들이 제자들에게 애정을 가질까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3" name="Rectangle 9"/>
          <p:cNvSpPr/>
          <p:nvPr/>
        </p:nvSpPr>
        <p:spPr>
          <a:xfrm>
            <a:off x="6973877" y="2620265"/>
            <a:ext cx="1584176" cy="8280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어떻게 해야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0" algn="ctr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게임이 활성화 될까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4" name="Rectangle 10"/>
          <p:cNvSpPr/>
          <p:nvPr/>
        </p:nvSpPr>
        <p:spPr>
          <a:xfrm>
            <a:off x="1880881" y="3555930"/>
            <a:ext cx="1584176" cy="8280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어떻게 하면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0" algn="ctr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자신의 강의에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0" algn="ctr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제자들을 불러들일까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Rectangle 11"/>
          <p:cNvSpPr/>
          <p:nvPr/>
        </p:nvSpPr>
        <p:spPr>
          <a:xfrm>
            <a:off x="3582091" y="3555930"/>
            <a:ext cx="1584176" cy="8280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어떻게 하면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0" algn="ctr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지속적으로 강의를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0" algn="ctr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듣게 할 수 있을까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</a:p>
        </p:txBody>
      </p:sp>
      <p:sp>
        <p:nvSpPr>
          <p:cNvPr id="16" name="Rectangle 12"/>
          <p:cNvSpPr/>
          <p:nvPr/>
        </p:nvSpPr>
        <p:spPr>
          <a:xfrm>
            <a:off x="5283301" y="3555930"/>
            <a:ext cx="1584176" cy="8280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어떻게 하면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0" algn="ctr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반 시스템이 더 재미있게 이용될까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</a:p>
        </p:txBody>
      </p:sp>
      <p:sp>
        <p:nvSpPr>
          <p:cNvPr id="17" name="Rectangle 13"/>
          <p:cNvSpPr/>
          <p:nvPr/>
        </p:nvSpPr>
        <p:spPr>
          <a:xfrm>
            <a:off x="6973877" y="3555930"/>
            <a:ext cx="1584176" cy="8280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어떻게 해야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0" algn="ctr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사행성의 특징을 줄일 수 있을까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8" name="Rectangle 14"/>
          <p:cNvSpPr/>
          <p:nvPr/>
        </p:nvSpPr>
        <p:spPr>
          <a:xfrm>
            <a:off x="1880881" y="4497225"/>
            <a:ext cx="1584176" cy="8280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강의 하기에 어떤 서비스를 지원해야 더 재미있게 강의가 진행될까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Rectangle 15"/>
          <p:cNvSpPr/>
          <p:nvPr/>
        </p:nvSpPr>
        <p:spPr>
          <a:xfrm>
            <a:off x="3582091" y="4497225"/>
            <a:ext cx="1584176" cy="8280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어떻게 해야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0" algn="ctr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깨끗하고 건전한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0" algn="ctr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소통이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유지될까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0" name="Rectangle 16"/>
          <p:cNvSpPr/>
          <p:nvPr/>
        </p:nvSpPr>
        <p:spPr>
          <a:xfrm>
            <a:off x="5283301" y="4497225"/>
            <a:ext cx="1584176" cy="8280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어떻게 하면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0" algn="ctr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반 운영이 쉬워질까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2" name="Rectangle 17"/>
          <p:cNvSpPr/>
          <p:nvPr/>
        </p:nvSpPr>
        <p:spPr>
          <a:xfrm>
            <a:off x="6973877" y="4497225"/>
            <a:ext cx="1584176" cy="8280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어떻게 해야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0" algn="ctr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다른 맞고 게임과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0" algn="ctr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차별을 줄 수 있을까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3" name="Rectangle 18"/>
          <p:cNvSpPr/>
          <p:nvPr/>
        </p:nvSpPr>
        <p:spPr>
          <a:xfrm>
            <a:off x="1880881" y="5432890"/>
            <a:ext cx="1584176" cy="8280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어떻게 하면 어르신들이 쉽게 강의를 열 수 있을까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4" name="Rectangle 19"/>
          <p:cNvSpPr/>
          <p:nvPr/>
        </p:nvSpPr>
        <p:spPr>
          <a:xfrm>
            <a:off x="3582091" y="5432890"/>
            <a:ext cx="1584176" cy="8280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어떻게 하면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0" algn="ctr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맞고 게임 중인 제자들이 실시간으로 </a:t>
            </a:r>
            <a:r>
              <a:rPr lang="ko-KR" alt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티칭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받을 수 있을까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</a:p>
        </p:txBody>
      </p:sp>
      <p:sp>
        <p:nvSpPr>
          <p:cNvPr id="25" name="Rectangle 20"/>
          <p:cNvSpPr/>
          <p:nvPr/>
        </p:nvSpPr>
        <p:spPr>
          <a:xfrm>
            <a:off x="5283301" y="5432890"/>
            <a:ext cx="1584176" cy="8280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어떻게 하면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0" algn="ctr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제자들이 소속감을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0" algn="ctr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느낄까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6" name="Rectangle 21"/>
          <p:cNvSpPr/>
          <p:nvPr/>
        </p:nvSpPr>
        <p:spPr>
          <a:xfrm>
            <a:off x="6973877" y="5432890"/>
            <a:ext cx="1584176" cy="8280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어떻게 훈수기능을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제공해야 더 유용할까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7" name="Rectangle 22"/>
          <p:cNvSpPr/>
          <p:nvPr/>
        </p:nvSpPr>
        <p:spPr>
          <a:xfrm>
            <a:off x="1880881" y="1684161"/>
            <a:ext cx="1584176" cy="82809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강의 하기</a:t>
            </a:r>
          </a:p>
        </p:txBody>
      </p:sp>
      <p:sp>
        <p:nvSpPr>
          <p:cNvPr id="30" name="Rectangle 23"/>
          <p:cNvSpPr/>
          <p:nvPr/>
        </p:nvSpPr>
        <p:spPr>
          <a:xfrm>
            <a:off x="3582091" y="1684161"/>
            <a:ext cx="1584176" cy="82809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o-KR" altLang="en-US" sz="1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강의 듣기</a:t>
            </a:r>
          </a:p>
        </p:txBody>
      </p:sp>
      <p:sp>
        <p:nvSpPr>
          <p:cNvPr id="31" name="Rectangle 24"/>
          <p:cNvSpPr/>
          <p:nvPr/>
        </p:nvSpPr>
        <p:spPr>
          <a:xfrm>
            <a:off x="5283301" y="1684161"/>
            <a:ext cx="1584176" cy="82809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o-KR" altLang="en-US" sz="1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길드</a:t>
            </a:r>
            <a:r>
              <a:rPr lang="en-US" altLang="ko-KR" sz="1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반</a:t>
            </a:r>
            <a:r>
              <a:rPr lang="en-US" altLang="ko-KR" sz="1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10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2" name="Rectangle 25"/>
          <p:cNvSpPr/>
          <p:nvPr/>
        </p:nvSpPr>
        <p:spPr>
          <a:xfrm>
            <a:off x="6973877" y="1684161"/>
            <a:ext cx="1584176" cy="82809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o-KR" altLang="en-US" sz="10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게임 하기</a:t>
            </a:r>
          </a:p>
        </p:txBody>
      </p:sp>
      <p:sp>
        <p:nvSpPr>
          <p:cNvPr id="33" name="제목 10"/>
          <p:cNvSpPr txBox="1">
            <a:spLocks/>
          </p:cNvSpPr>
          <p:nvPr/>
        </p:nvSpPr>
        <p:spPr>
          <a:xfrm>
            <a:off x="1037063" y="1126285"/>
            <a:ext cx="1749458" cy="557877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ko-KR" altLang="en-US" sz="1200" kern="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rPr>
              <a:t>어떻게 하면</a:t>
            </a:r>
            <a:r>
              <a:rPr lang="en-US" altLang="ko-KR" sz="1200" kern="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rPr>
              <a:t>…?</a:t>
            </a:r>
            <a:endParaRPr lang="ko-KR" altLang="en-US" sz="1200" kern="0" dirty="0">
              <a:latin typeface="나눔바른고딕" panose="020B0603020101020101" pitchFamily="50" charset="-127"/>
              <a:ea typeface="나눔바른고딕" panose="020B0603020101020101" pitchFamily="50" charset="-127"/>
              <a:cs typeface="+mj-cs"/>
            </a:endParaRPr>
          </a:p>
        </p:txBody>
      </p:sp>
      <p:cxnSp>
        <p:nvCxnSpPr>
          <p:cNvPr id="34" name="직선 연결선 33"/>
          <p:cNvCxnSpPr/>
          <p:nvPr/>
        </p:nvCxnSpPr>
        <p:spPr>
          <a:xfrm>
            <a:off x="2037300" y="480220"/>
            <a:ext cx="763392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65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58</a:t>
            </a:fld>
            <a:endParaRPr lang="ko-KR" altLang="en-US"/>
          </a:p>
        </p:txBody>
      </p:sp>
      <p:sp>
        <p:nvSpPr>
          <p:cNvPr id="28" name="내용 개체 틀 2"/>
          <p:cNvSpPr txBox="1">
            <a:spLocks/>
          </p:cNvSpPr>
          <p:nvPr/>
        </p:nvSpPr>
        <p:spPr>
          <a:xfrm>
            <a:off x="1043982" y="384296"/>
            <a:ext cx="1493622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프로젝트 검증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1102116" y="693742"/>
            <a:ext cx="1694375" cy="294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2325"/>
              </a:lnSpc>
            </a:pP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User Journey Map</a:t>
            </a:r>
            <a:endParaRPr lang="ko-KR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1880102" y="2549048"/>
            <a:ext cx="1608056" cy="2654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3517937" y="2549048"/>
            <a:ext cx="3662794" cy="2654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6" name="Rectangle 7"/>
          <p:cNvSpPr/>
          <p:nvPr/>
        </p:nvSpPr>
        <p:spPr>
          <a:xfrm>
            <a:off x="7209363" y="2549048"/>
            <a:ext cx="1608056" cy="2654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2217608" y="2527332"/>
            <a:ext cx="6630736" cy="30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228600" indent="-228600">
              <a:lnSpc>
                <a:spcPct val="150000"/>
              </a:lnSpc>
              <a:defRPr/>
            </a:pPr>
            <a:r>
              <a:rPr lang="ko-KR" altLang="en-US" sz="9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서비스 이용 전                                                                                서비스 이용 중                                                                                서비스 이용 후</a:t>
            </a:r>
            <a:endParaRPr lang="en-US" altLang="ko-KR" sz="9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38" name="Straight Connector 9"/>
          <p:cNvCxnSpPr/>
          <p:nvPr/>
        </p:nvCxnSpPr>
        <p:spPr>
          <a:xfrm>
            <a:off x="1880102" y="3634257"/>
            <a:ext cx="696824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0"/>
          <p:cNvCxnSpPr/>
          <p:nvPr/>
        </p:nvCxnSpPr>
        <p:spPr>
          <a:xfrm>
            <a:off x="1880102" y="5535302"/>
            <a:ext cx="696824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11"/>
          <p:cNvCxnSpPr/>
          <p:nvPr/>
        </p:nvCxnSpPr>
        <p:spPr>
          <a:xfrm>
            <a:off x="1880102" y="4627795"/>
            <a:ext cx="696824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9657" y="3435164"/>
            <a:ext cx="397717" cy="39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657" y="4430627"/>
            <a:ext cx="397717" cy="39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49657" y="5359726"/>
            <a:ext cx="397717" cy="39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" name="Group 29"/>
          <p:cNvGrpSpPr/>
          <p:nvPr/>
        </p:nvGrpSpPr>
        <p:grpSpPr>
          <a:xfrm>
            <a:off x="2112377" y="1543785"/>
            <a:ext cx="7100971" cy="995463"/>
            <a:chOff x="1115616" y="1448780"/>
            <a:chExt cx="7704856" cy="1080120"/>
          </a:xfrm>
        </p:grpSpPr>
        <p:cxnSp>
          <p:nvCxnSpPr>
            <p:cNvPr id="46" name="Straight Connector 15"/>
            <p:cNvCxnSpPr/>
            <p:nvPr/>
          </p:nvCxnSpPr>
          <p:spPr>
            <a:xfrm flipV="1">
              <a:off x="1115616" y="1448780"/>
              <a:ext cx="1260140" cy="108012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19"/>
            <p:cNvCxnSpPr/>
            <p:nvPr/>
          </p:nvCxnSpPr>
          <p:spPr>
            <a:xfrm flipV="1">
              <a:off x="2339752" y="1448780"/>
              <a:ext cx="1260140" cy="108012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21"/>
            <p:cNvCxnSpPr/>
            <p:nvPr/>
          </p:nvCxnSpPr>
          <p:spPr>
            <a:xfrm flipV="1">
              <a:off x="3563888" y="1448780"/>
              <a:ext cx="1260140" cy="108012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23"/>
            <p:cNvCxnSpPr/>
            <p:nvPr/>
          </p:nvCxnSpPr>
          <p:spPr>
            <a:xfrm flipV="1">
              <a:off x="4716016" y="1448780"/>
              <a:ext cx="1260140" cy="108012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25"/>
            <p:cNvCxnSpPr/>
            <p:nvPr/>
          </p:nvCxnSpPr>
          <p:spPr>
            <a:xfrm flipV="1">
              <a:off x="5870194" y="1448780"/>
              <a:ext cx="1260140" cy="108012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28"/>
            <p:cNvCxnSpPr/>
            <p:nvPr/>
          </p:nvCxnSpPr>
          <p:spPr>
            <a:xfrm flipV="1">
              <a:off x="7560332" y="1448780"/>
              <a:ext cx="1260140" cy="108012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1994792" y="5604540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매일 집에서 </a:t>
            </a: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TV</a:t>
            </a:r>
            <a:r>
              <a:rPr lang="ko-KR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만 보고</a:t>
            </a:r>
            <a:endParaRPr lang="en-US" altLang="ko-KR" sz="9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우울증이 올 거 같다</a:t>
            </a:r>
          </a:p>
        </p:txBody>
      </p:sp>
      <p:sp>
        <p:nvSpPr>
          <p:cNvPr id="53" name="타원 52"/>
          <p:cNvSpPr/>
          <p:nvPr/>
        </p:nvSpPr>
        <p:spPr>
          <a:xfrm flipH="1" flipV="1">
            <a:off x="1918666" y="5465553"/>
            <a:ext cx="138988" cy="138986"/>
          </a:xfrm>
          <a:prstGeom prst="ellipse">
            <a:avLst/>
          </a:prstGeom>
          <a:solidFill>
            <a:srgbClr val="FF0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183432" y="4720653"/>
            <a:ext cx="128753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컴퓨터가 익숙지 않은</a:t>
            </a:r>
            <a:endParaRPr lang="en-US" altLang="ko-KR" sz="9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내가 방송 할 수 있을까</a:t>
            </a: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</a:p>
          <a:p>
            <a:r>
              <a:rPr lang="ko-KR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어떤 강의를 해야 하지</a:t>
            </a: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55" name="직선 연결선 54"/>
          <p:cNvCxnSpPr>
            <a:stCxn id="53" idx="3"/>
            <a:endCxn id="63" idx="7"/>
          </p:cNvCxnSpPr>
          <p:nvPr/>
        </p:nvCxnSpPr>
        <p:spPr>
          <a:xfrm flipV="1">
            <a:off x="2037300" y="4686976"/>
            <a:ext cx="1109794" cy="7989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695129" y="215518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시청자가 생겨</a:t>
            </a:r>
            <a:endParaRPr lang="en-US" altLang="ko-KR" sz="9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9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맞고 강의를 진행함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355137" y="3173553"/>
            <a:ext cx="2545449" cy="368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설정해야 하는 것이</a:t>
            </a: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적어 좋고</a:t>
            </a:r>
            <a:endParaRPr lang="en-US" altLang="ko-KR" sz="9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강의 가이드가 있어</a:t>
            </a: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자신감이 생긴다</a:t>
            </a:r>
          </a:p>
        </p:txBody>
      </p:sp>
      <p:cxnSp>
        <p:nvCxnSpPr>
          <p:cNvPr id="58" name="직선 연결선 57"/>
          <p:cNvCxnSpPr>
            <a:stCxn id="63" idx="3"/>
            <a:endCxn id="64" idx="7"/>
          </p:cNvCxnSpPr>
          <p:nvPr/>
        </p:nvCxnSpPr>
        <p:spPr>
          <a:xfrm flipV="1">
            <a:off x="3245375" y="3677706"/>
            <a:ext cx="981323" cy="9109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374797" y="4684808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강의를 열긴 했는데</a:t>
            </a: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...</a:t>
            </a:r>
          </a:p>
          <a:p>
            <a:r>
              <a:rPr lang="ko-KR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사람들이 들어와 줄까</a:t>
            </a:r>
            <a:endParaRPr lang="en-US" altLang="ko-KR" sz="9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60" name="직선 연결선 59"/>
          <p:cNvCxnSpPr>
            <a:stCxn id="64" idx="1"/>
            <a:endCxn id="65" idx="5"/>
          </p:cNvCxnSpPr>
          <p:nvPr/>
        </p:nvCxnSpPr>
        <p:spPr>
          <a:xfrm>
            <a:off x="4324978" y="3677706"/>
            <a:ext cx="1000679" cy="9083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/>
          <p:cNvCxnSpPr>
            <a:stCxn id="65" idx="3"/>
            <a:endCxn id="66" idx="7"/>
          </p:cNvCxnSpPr>
          <p:nvPr/>
        </p:nvCxnSpPr>
        <p:spPr>
          <a:xfrm flipV="1">
            <a:off x="5423936" y="3680274"/>
            <a:ext cx="918146" cy="905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/>
          <p:cNvCxnSpPr>
            <a:stCxn id="66" idx="2"/>
          </p:cNvCxnSpPr>
          <p:nvPr/>
        </p:nvCxnSpPr>
        <p:spPr>
          <a:xfrm>
            <a:off x="6460717" y="3631135"/>
            <a:ext cx="1466387" cy="15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타원 62"/>
          <p:cNvSpPr/>
          <p:nvPr/>
        </p:nvSpPr>
        <p:spPr>
          <a:xfrm flipH="1" flipV="1">
            <a:off x="3126740" y="4568343"/>
            <a:ext cx="138988" cy="138986"/>
          </a:xfrm>
          <a:prstGeom prst="ellipse">
            <a:avLst/>
          </a:prstGeom>
          <a:solidFill>
            <a:srgbClr val="FF0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4" name="타원 63"/>
          <p:cNvSpPr/>
          <p:nvPr/>
        </p:nvSpPr>
        <p:spPr>
          <a:xfrm flipH="1" flipV="1">
            <a:off x="4206343" y="3559073"/>
            <a:ext cx="138988" cy="138986"/>
          </a:xfrm>
          <a:prstGeom prst="ellipse">
            <a:avLst/>
          </a:prstGeom>
          <a:solidFill>
            <a:srgbClr val="FF0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5" name="타원 64"/>
          <p:cNvSpPr/>
          <p:nvPr/>
        </p:nvSpPr>
        <p:spPr>
          <a:xfrm flipH="1" flipV="1">
            <a:off x="5305301" y="4565714"/>
            <a:ext cx="138988" cy="138986"/>
          </a:xfrm>
          <a:prstGeom prst="ellipse">
            <a:avLst/>
          </a:prstGeom>
          <a:solidFill>
            <a:srgbClr val="FF0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6" name="타원 65"/>
          <p:cNvSpPr/>
          <p:nvPr/>
        </p:nvSpPr>
        <p:spPr>
          <a:xfrm flipH="1" flipV="1">
            <a:off x="6321728" y="3561642"/>
            <a:ext cx="138988" cy="138986"/>
          </a:xfrm>
          <a:prstGeom prst="ellipse">
            <a:avLst/>
          </a:prstGeom>
          <a:solidFill>
            <a:srgbClr val="FF0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7" name="타원 66"/>
          <p:cNvSpPr/>
          <p:nvPr/>
        </p:nvSpPr>
        <p:spPr>
          <a:xfrm flipH="1" flipV="1">
            <a:off x="7920843" y="3558314"/>
            <a:ext cx="138988" cy="138986"/>
          </a:xfrm>
          <a:prstGeom prst="ellipse">
            <a:avLst/>
          </a:prstGeom>
          <a:solidFill>
            <a:srgbClr val="FF0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321728" y="3716382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내 얘기를 들어주고</a:t>
            </a:r>
            <a:endParaRPr lang="en-US" altLang="ko-KR" sz="9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말 걸어주는 사람이 있어 좋다</a:t>
            </a:r>
            <a:endParaRPr lang="en-US" altLang="ko-KR" sz="9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134056" y="3173553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나의 지식을 나누니 뿌듯하고</a:t>
            </a:r>
            <a:endParaRPr lang="en-US" altLang="ko-KR" sz="9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젊은 친구들이 생겨 신난다</a:t>
            </a:r>
            <a:endParaRPr lang="en-US" altLang="ko-KR" sz="9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647266" y="2285498"/>
            <a:ext cx="6206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강의 오픈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406701" y="213549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맞고 대학교</a:t>
            </a:r>
            <a:endParaRPr lang="en-US" altLang="ko-KR" sz="9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9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서비스를 발견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584114" y="213549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서비스</a:t>
            </a:r>
            <a:endParaRPr lang="en-US" altLang="ko-KR" sz="9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9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이용 시작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258762" y="2285498"/>
            <a:ext cx="6206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강의 종료</a:t>
            </a:r>
          </a:p>
        </p:txBody>
      </p:sp>
      <p:cxnSp>
        <p:nvCxnSpPr>
          <p:cNvPr id="74" name="직선 연결선 73"/>
          <p:cNvCxnSpPr/>
          <p:nvPr/>
        </p:nvCxnSpPr>
        <p:spPr>
          <a:xfrm>
            <a:off x="2037300" y="480220"/>
            <a:ext cx="763392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90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직선 연결선 80"/>
          <p:cNvCxnSpPr>
            <a:stCxn id="32" idx="2"/>
            <a:endCxn id="80" idx="0"/>
          </p:cNvCxnSpPr>
          <p:nvPr/>
        </p:nvCxnSpPr>
        <p:spPr>
          <a:xfrm>
            <a:off x="6993461" y="3013563"/>
            <a:ext cx="0" cy="8137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/>
          <p:cNvCxnSpPr>
            <a:stCxn id="9" idx="2"/>
            <a:endCxn id="59" idx="0"/>
          </p:cNvCxnSpPr>
          <p:nvPr/>
        </p:nvCxnSpPr>
        <p:spPr>
          <a:xfrm>
            <a:off x="4617541" y="3013563"/>
            <a:ext cx="0" cy="152642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/>
          <p:cNvCxnSpPr>
            <a:stCxn id="20" idx="2"/>
            <a:endCxn id="49" idx="0"/>
          </p:cNvCxnSpPr>
          <p:nvPr/>
        </p:nvCxnSpPr>
        <p:spPr>
          <a:xfrm>
            <a:off x="3429581" y="3013563"/>
            <a:ext cx="0" cy="117062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59</a:t>
            </a:fld>
            <a:endParaRPr lang="ko-KR" altLang="en-US"/>
          </a:p>
        </p:txBody>
      </p:sp>
      <p:sp>
        <p:nvSpPr>
          <p:cNvPr id="28" name="내용 개체 틀 2"/>
          <p:cNvSpPr txBox="1">
            <a:spLocks/>
          </p:cNvSpPr>
          <p:nvPr/>
        </p:nvSpPr>
        <p:spPr>
          <a:xfrm>
            <a:off x="1043982" y="384296"/>
            <a:ext cx="1493622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정보 구조도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762501" y="2750969"/>
            <a:ext cx="958241" cy="2625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수업하기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4138421" y="2750969"/>
            <a:ext cx="958240" cy="2625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우리 교실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5326381" y="2750969"/>
            <a:ext cx="958240" cy="2625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랭킹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7702301" y="2750969"/>
            <a:ext cx="958240" cy="2625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게임하기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2950461" y="2750969"/>
            <a:ext cx="958240" cy="2625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수업듣기</a:t>
            </a:r>
            <a:endParaRPr lang="ko-KR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>
            <a:off x="5303822" y="2011241"/>
            <a:ext cx="0" cy="5156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/>
          <p:cNvSpPr/>
          <p:nvPr/>
        </p:nvSpPr>
        <p:spPr>
          <a:xfrm>
            <a:off x="6514341" y="2750969"/>
            <a:ext cx="958240" cy="2625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도우미</a:t>
            </a:r>
          </a:p>
        </p:txBody>
      </p:sp>
      <p:cxnSp>
        <p:nvCxnSpPr>
          <p:cNvPr id="4" name="직선 연결선 3"/>
          <p:cNvCxnSpPr>
            <a:stCxn id="8" idx="0"/>
            <a:endCxn id="19" idx="0"/>
          </p:cNvCxnSpPr>
          <p:nvPr/>
        </p:nvCxnSpPr>
        <p:spPr>
          <a:xfrm rot="5400000" flipH="1" flipV="1">
            <a:off x="5211521" y="-218932"/>
            <a:ext cx="12700" cy="5939800"/>
          </a:xfrm>
          <a:prstGeom prst="bentConnector3">
            <a:avLst>
              <a:gd name="adj1" fmla="val 180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그룹 37"/>
          <p:cNvGrpSpPr/>
          <p:nvPr/>
        </p:nvGrpSpPr>
        <p:grpSpPr>
          <a:xfrm>
            <a:off x="4951137" y="1450193"/>
            <a:ext cx="854365" cy="728500"/>
            <a:chOff x="1863827" y="1783895"/>
            <a:chExt cx="2014999" cy="1718149"/>
          </a:xfrm>
        </p:grpSpPr>
        <p:sp>
          <p:nvSpPr>
            <p:cNvPr id="39" name="타원 38"/>
            <p:cNvSpPr/>
            <p:nvPr/>
          </p:nvSpPr>
          <p:spPr>
            <a:xfrm>
              <a:off x="1863827" y="1783895"/>
              <a:ext cx="1718149" cy="171814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pic>
          <p:nvPicPr>
            <p:cNvPr id="40" name="Picture 2" descr="C:\Users\candy\Desktop\KakaoTalk_20160330_173732319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02" t="16498" r="1293" b="59706"/>
            <a:stretch/>
          </p:blipFill>
          <p:spPr bwMode="auto">
            <a:xfrm>
              <a:off x="3254033" y="2051885"/>
              <a:ext cx="624793" cy="581952"/>
            </a:xfrm>
            <a:prstGeom prst="rect">
              <a:avLst/>
            </a:prstGeom>
            <a:noFill/>
            <a:extLst/>
          </p:spPr>
        </p:pic>
        <p:pic>
          <p:nvPicPr>
            <p:cNvPr id="41" name="그림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58489">
              <a:off x="3073405" y="1802437"/>
              <a:ext cx="604988" cy="573963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2246159" y="2195322"/>
              <a:ext cx="953480" cy="871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a옛날사진관4" panose="02020600000000000000" pitchFamily="18" charset="-127"/>
                  <a:ea typeface="a옛날사진관4" panose="02020600000000000000" pitchFamily="18" charset="-127"/>
                </a:rPr>
                <a:t>홈</a:t>
              </a:r>
              <a:endParaRPr lang="ko-KR" altLang="en-US" sz="1350" dirty="0">
                <a:solidFill>
                  <a:schemeClr val="bg1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485028" y="2204082"/>
            <a:ext cx="20569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로그인   회원가입   아이디</a:t>
            </a:r>
            <a:r>
              <a:rPr lang="en-US" altLang="ko-KR" sz="9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/</a:t>
            </a:r>
            <a:r>
              <a:rPr lang="ko-KR" altLang="en-US" sz="9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비밀번호 찾기</a:t>
            </a:r>
          </a:p>
        </p:txBody>
      </p:sp>
      <p:sp>
        <p:nvSpPr>
          <p:cNvPr id="45" name="직사각형 44"/>
          <p:cNvSpPr/>
          <p:nvPr/>
        </p:nvSpPr>
        <p:spPr>
          <a:xfrm>
            <a:off x="2950461" y="3114596"/>
            <a:ext cx="958240" cy="26259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학년</a:t>
            </a:r>
          </a:p>
        </p:txBody>
      </p:sp>
      <p:sp>
        <p:nvSpPr>
          <p:cNvPr id="46" name="직사각형 45"/>
          <p:cNvSpPr/>
          <p:nvPr/>
        </p:nvSpPr>
        <p:spPr>
          <a:xfrm>
            <a:off x="2950461" y="3471126"/>
            <a:ext cx="958240" cy="26259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학년</a:t>
            </a:r>
          </a:p>
        </p:txBody>
      </p:sp>
      <p:sp>
        <p:nvSpPr>
          <p:cNvPr id="48" name="직사각형 47"/>
          <p:cNvSpPr/>
          <p:nvPr/>
        </p:nvSpPr>
        <p:spPr>
          <a:xfrm>
            <a:off x="2950461" y="3827656"/>
            <a:ext cx="958240" cy="26259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학년</a:t>
            </a:r>
          </a:p>
        </p:txBody>
      </p:sp>
      <p:sp>
        <p:nvSpPr>
          <p:cNvPr id="49" name="직사각형 48"/>
          <p:cNvSpPr/>
          <p:nvPr/>
        </p:nvSpPr>
        <p:spPr>
          <a:xfrm>
            <a:off x="2950461" y="4184186"/>
            <a:ext cx="958240" cy="26259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학년</a:t>
            </a:r>
          </a:p>
        </p:txBody>
      </p:sp>
      <p:sp>
        <p:nvSpPr>
          <p:cNvPr id="55" name="직사각형 54"/>
          <p:cNvSpPr/>
          <p:nvPr/>
        </p:nvSpPr>
        <p:spPr>
          <a:xfrm>
            <a:off x="4138421" y="3114596"/>
            <a:ext cx="958240" cy="26259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공지사항</a:t>
            </a:r>
          </a:p>
        </p:txBody>
      </p:sp>
      <p:sp>
        <p:nvSpPr>
          <p:cNvPr id="56" name="직사각형 55"/>
          <p:cNvSpPr/>
          <p:nvPr/>
        </p:nvSpPr>
        <p:spPr>
          <a:xfrm>
            <a:off x="4138421" y="3470945"/>
            <a:ext cx="958240" cy="26259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자유게시판</a:t>
            </a:r>
          </a:p>
        </p:txBody>
      </p:sp>
      <p:sp>
        <p:nvSpPr>
          <p:cNvPr id="57" name="직사각형 56"/>
          <p:cNvSpPr/>
          <p:nvPr/>
        </p:nvSpPr>
        <p:spPr>
          <a:xfrm>
            <a:off x="4138421" y="3827294"/>
            <a:ext cx="958240" cy="26259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활동 랭킹</a:t>
            </a:r>
          </a:p>
        </p:txBody>
      </p:sp>
      <p:sp>
        <p:nvSpPr>
          <p:cNvPr id="58" name="직사각형 57"/>
          <p:cNvSpPr/>
          <p:nvPr/>
        </p:nvSpPr>
        <p:spPr>
          <a:xfrm>
            <a:off x="4138421" y="4183643"/>
            <a:ext cx="958240" cy="26259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재수강</a:t>
            </a:r>
          </a:p>
        </p:txBody>
      </p:sp>
      <p:sp>
        <p:nvSpPr>
          <p:cNvPr id="59" name="직사각형 58"/>
          <p:cNvSpPr/>
          <p:nvPr/>
        </p:nvSpPr>
        <p:spPr>
          <a:xfrm>
            <a:off x="4138421" y="4539992"/>
            <a:ext cx="958240" cy="26259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관리</a:t>
            </a:r>
          </a:p>
        </p:txBody>
      </p:sp>
      <p:sp>
        <p:nvSpPr>
          <p:cNvPr id="67" name="직사각형 66"/>
          <p:cNvSpPr/>
          <p:nvPr/>
        </p:nvSpPr>
        <p:spPr>
          <a:xfrm>
            <a:off x="5326380" y="4539992"/>
            <a:ext cx="958240" cy="262595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메인 내용 꾸미기</a:t>
            </a:r>
          </a:p>
        </p:txBody>
      </p:sp>
      <p:sp>
        <p:nvSpPr>
          <p:cNvPr id="69" name="직사각형 68"/>
          <p:cNvSpPr/>
          <p:nvPr/>
        </p:nvSpPr>
        <p:spPr>
          <a:xfrm>
            <a:off x="5326380" y="4890418"/>
            <a:ext cx="958240" cy="262595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학생 관리</a:t>
            </a:r>
          </a:p>
        </p:txBody>
      </p:sp>
      <p:cxnSp>
        <p:nvCxnSpPr>
          <p:cNvPr id="71" name="직선 연결선 70"/>
          <p:cNvCxnSpPr>
            <a:stCxn id="59" idx="3"/>
            <a:endCxn id="67" idx="1"/>
          </p:cNvCxnSpPr>
          <p:nvPr/>
        </p:nvCxnSpPr>
        <p:spPr>
          <a:xfrm>
            <a:off x="5096662" y="4671289"/>
            <a:ext cx="229719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/>
          <p:cNvCxnSpPr>
            <a:endCxn id="69" idx="1"/>
          </p:cNvCxnSpPr>
          <p:nvPr/>
        </p:nvCxnSpPr>
        <p:spPr>
          <a:xfrm rot="16200000" flipH="1">
            <a:off x="5091451" y="4786786"/>
            <a:ext cx="350426" cy="119432"/>
          </a:xfrm>
          <a:prstGeom prst="bentConnector2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직사각형 77"/>
          <p:cNvSpPr/>
          <p:nvPr/>
        </p:nvSpPr>
        <p:spPr>
          <a:xfrm>
            <a:off x="6514341" y="3114596"/>
            <a:ext cx="958240" cy="26259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이용방법</a:t>
            </a:r>
          </a:p>
        </p:txBody>
      </p:sp>
      <p:sp>
        <p:nvSpPr>
          <p:cNvPr id="79" name="직사각형 78"/>
          <p:cNvSpPr/>
          <p:nvPr/>
        </p:nvSpPr>
        <p:spPr>
          <a:xfrm>
            <a:off x="6514341" y="3470945"/>
            <a:ext cx="958240" cy="26259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회원정보</a:t>
            </a:r>
          </a:p>
        </p:txBody>
      </p:sp>
      <p:sp>
        <p:nvSpPr>
          <p:cNvPr id="80" name="직사각형 79"/>
          <p:cNvSpPr/>
          <p:nvPr/>
        </p:nvSpPr>
        <p:spPr>
          <a:xfrm>
            <a:off x="6514341" y="3827294"/>
            <a:ext cx="958240" cy="26259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결제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/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촌지</a:t>
            </a:r>
          </a:p>
        </p:txBody>
      </p:sp>
      <p:cxnSp>
        <p:nvCxnSpPr>
          <p:cNvPr id="84" name="직선 연결선 83"/>
          <p:cNvCxnSpPr>
            <a:endCxn id="20" idx="0"/>
          </p:cNvCxnSpPr>
          <p:nvPr/>
        </p:nvCxnSpPr>
        <p:spPr>
          <a:xfrm>
            <a:off x="3429581" y="2526856"/>
            <a:ext cx="0" cy="2241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직선 연결선 87"/>
          <p:cNvCxnSpPr/>
          <p:nvPr/>
        </p:nvCxnSpPr>
        <p:spPr>
          <a:xfrm>
            <a:off x="4617541" y="2526856"/>
            <a:ext cx="0" cy="2241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직선 연결선 88"/>
          <p:cNvCxnSpPr/>
          <p:nvPr/>
        </p:nvCxnSpPr>
        <p:spPr>
          <a:xfrm>
            <a:off x="5805501" y="2526856"/>
            <a:ext cx="0" cy="2241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직선 연결선 89"/>
          <p:cNvCxnSpPr/>
          <p:nvPr/>
        </p:nvCxnSpPr>
        <p:spPr>
          <a:xfrm>
            <a:off x="6993461" y="2526856"/>
            <a:ext cx="0" cy="2241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직사각형 92"/>
          <p:cNvSpPr/>
          <p:nvPr/>
        </p:nvSpPr>
        <p:spPr>
          <a:xfrm>
            <a:off x="7702301" y="3114596"/>
            <a:ext cx="958240" cy="26259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훈수 모드</a:t>
            </a:r>
          </a:p>
        </p:txBody>
      </p:sp>
      <p:sp>
        <p:nvSpPr>
          <p:cNvPr id="94" name="직사각형 93"/>
          <p:cNvSpPr/>
          <p:nvPr/>
        </p:nvSpPr>
        <p:spPr>
          <a:xfrm>
            <a:off x="7702301" y="3470945"/>
            <a:ext cx="958240" cy="26259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혼자 모드</a:t>
            </a:r>
          </a:p>
        </p:txBody>
      </p:sp>
      <p:cxnSp>
        <p:nvCxnSpPr>
          <p:cNvPr id="47" name="직선 연결선 46"/>
          <p:cNvCxnSpPr/>
          <p:nvPr/>
        </p:nvCxnSpPr>
        <p:spPr>
          <a:xfrm>
            <a:off x="1886465" y="480220"/>
            <a:ext cx="778475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64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3692218" y="4933083"/>
            <a:ext cx="3027566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가족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이웃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사회와 단절되어</a:t>
            </a: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외롭게 살아가는 독거노인들</a:t>
            </a:r>
            <a:endParaRPr lang="en-US" altLang="ko-KR" sz="12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4319541" y="5030397"/>
            <a:ext cx="1500641" cy="214811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29" name="TextBox 28"/>
          <p:cNvSpPr txBox="1"/>
          <p:nvPr/>
        </p:nvSpPr>
        <p:spPr>
          <a:xfrm>
            <a:off x="8935863" y="6598801"/>
            <a:ext cx="970137" cy="24814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67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자료</a:t>
            </a:r>
            <a:r>
              <a:rPr lang="en-US" altLang="ko-KR" sz="67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67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보건복지부</a:t>
            </a:r>
            <a:r>
              <a:rPr lang="en-US" altLang="ko-KR" sz="675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SBS</a:t>
            </a: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811" y="2579786"/>
            <a:ext cx="3805286" cy="2139732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99"/>
          <a:stretch/>
        </p:blipFill>
        <p:spPr>
          <a:xfrm>
            <a:off x="3311313" y="1590143"/>
            <a:ext cx="3791129" cy="1639248"/>
          </a:xfrm>
          <a:prstGeom prst="rect">
            <a:avLst/>
          </a:prstGeom>
        </p:spPr>
      </p:pic>
      <p:sp>
        <p:nvSpPr>
          <p:cNvPr id="10" name="내용 개체 틀 2"/>
          <p:cNvSpPr txBox="1">
            <a:spLocks/>
          </p:cNvSpPr>
          <p:nvPr/>
        </p:nvSpPr>
        <p:spPr>
          <a:xfrm>
            <a:off x="1043982" y="384296"/>
            <a:ext cx="1154306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프로젝트 배경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2037300" y="480220"/>
            <a:ext cx="763392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87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내용 개체 틀 2"/>
          <p:cNvSpPr txBox="1">
            <a:spLocks/>
          </p:cNvSpPr>
          <p:nvPr/>
        </p:nvSpPr>
        <p:spPr>
          <a:xfrm>
            <a:off x="1043982" y="384296"/>
            <a:ext cx="1493622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서비스 프로세스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1102116" y="693742"/>
            <a:ext cx="1522853" cy="294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2325"/>
              </a:lnSpc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회원가입 프로세스</a:t>
            </a:r>
          </a:p>
        </p:txBody>
      </p:sp>
      <p:sp>
        <p:nvSpPr>
          <p:cNvPr id="48" name="슬라이드 번호 개체 틀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60</a:t>
            </a:fld>
            <a:endParaRPr lang="ko-KR" altLang="en-US" dirty="0"/>
          </a:p>
        </p:txBody>
      </p:sp>
      <p:cxnSp>
        <p:nvCxnSpPr>
          <p:cNvPr id="66" name="직선 화살표 연결선 54"/>
          <p:cNvCxnSpPr/>
          <p:nvPr/>
        </p:nvCxnSpPr>
        <p:spPr>
          <a:xfrm>
            <a:off x="8026597" y="4470578"/>
            <a:ext cx="5449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순서도: 판단 58"/>
          <p:cNvSpPr>
            <a:spLocks noChangeArrowheads="1"/>
          </p:cNvSpPr>
          <p:nvPr/>
        </p:nvSpPr>
        <p:spPr bwMode="auto">
          <a:xfrm>
            <a:off x="1257026" y="3519902"/>
            <a:ext cx="658315" cy="314506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 w="127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571500"/>
            <a:r>
              <a:rPr lang="ko-KR" altLang="en-US" sz="750" b="1" dirty="0">
                <a:solidFill>
                  <a:schemeClr val="bg1"/>
                </a:solidFill>
                <a:latin typeface="+mn-ea"/>
              </a:rPr>
              <a:t>회원가입</a:t>
            </a:r>
          </a:p>
        </p:txBody>
      </p:sp>
      <p:sp>
        <p:nvSpPr>
          <p:cNvPr id="70" name="순서도: 판단 58"/>
          <p:cNvSpPr>
            <a:spLocks noChangeArrowheads="1"/>
          </p:cNvSpPr>
          <p:nvPr/>
        </p:nvSpPr>
        <p:spPr bwMode="auto">
          <a:xfrm>
            <a:off x="2074260" y="3498472"/>
            <a:ext cx="802517" cy="351101"/>
          </a:xfrm>
          <a:prstGeom prst="diamond">
            <a:avLst/>
          </a:prstGeom>
          <a:noFill/>
          <a:ln w="12700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571500" latinLnBrk="0">
              <a:defRPr/>
            </a:pPr>
            <a:r>
              <a:rPr lang="ko-KR" altLang="en-US" sz="600" kern="0" dirty="0">
                <a:solidFill>
                  <a:sysClr val="windowText" lastClr="000000"/>
                </a:solidFill>
                <a:latin typeface="+mn-ea"/>
              </a:rPr>
              <a:t>회원유무</a:t>
            </a:r>
          </a:p>
        </p:txBody>
      </p:sp>
      <p:sp>
        <p:nvSpPr>
          <p:cNvPr id="71" name="순서도: 판단 58"/>
          <p:cNvSpPr>
            <a:spLocks noChangeArrowheads="1"/>
          </p:cNvSpPr>
          <p:nvPr/>
        </p:nvSpPr>
        <p:spPr bwMode="auto">
          <a:xfrm>
            <a:off x="2676299" y="4308560"/>
            <a:ext cx="594066" cy="307214"/>
          </a:xfrm>
          <a:prstGeom prst="rect">
            <a:avLst/>
          </a:prstGeom>
          <a:noFill/>
          <a:ln w="12700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571500"/>
            <a:r>
              <a:rPr lang="ko-KR" altLang="en-US" sz="600" dirty="0">
                <a:latin typeface="+mn-ea"/>
              </a:rPr>
              <a:t>약관보기</a:t>
            </a:r>
          </a:p>
        </p:txBody>
      </p:sp>
      <p:sp>
        <p:nvSpPr>
          <p:cNvPr id="72" name="순서도: 판단 58"/>
          <p:cNvSpPr>
            <a:spLocks noChangeArrowheads="1"/>
          </p:cNvSpPr>
          <p:nvPr/>
        </p:nvSpPr>
        <p:spPr bwMode="auto">
          <a:xfrm>
            <a:off x="2676299" y="2742386"/>
            <a:ext cx="594066" cy="307214"/>
          </a:xfrm>
          <a:prstGeom prst="rect">
            <a:avLst/>
          </a:prstGeom>
          <a:noFill/>
          <a:ln w="12700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571500"/>
            <a:r>
              <a:rPr lang="ko-KR" altLang="en-US" sz="600" dirty="0">
                <a:latin typeface="+mn-ea"/>
              </a:rPr>
              <a:t>로그인</a:t>
            </a:r>
          </a:p>
        </p:txBody>
      </p:sp>
      <p:sp>
        <p:nvSpPr>
          <p:cNvPr id="73" name="순서도: 판단 58"/>
          <p:cNvSpPr>
            <a:spLocks noChangeArrowheads="1"/>
          </p:cNvSpPr>
          <p:nvPr/>
        </p:nvSpPr>
        <p:spPr bwMode="auto">
          <a:xfrm>
            <a:off x="3536578" y="4296073"/>
            <a:ext cx="802517" cy="351101"/>
          </a:xfrm>
          <a:prstGeom prst="diamond">
            <a:avLst/>
          </a:prstGeom>
          <a:noFill/>
          <a:ln w="12700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571500" latinLnBrk="0">
              <a:defRPr/>
            </a:pPr>
            <a:r>
              <a:rPr lang="ko-KR" altLang="en-US" sz="600" kern="0" dirty="0">
                <a:solidFill>
                  <a:sysClr val="windowText" lastClr="000000"/>
                </a:solidFill>
                <a:latin typeface="+mn-ea"/>
              </a:rPr>
              <a:t>필수약관</a:t>
            </a:r>
            <a:endParaRPr lang="en-US" altLang="ko-KR" sz="600" kern="0" dirty="0">
              <a:solidFill>
                <a:sysClr val="windowText" lastClr="000000"/>
              </a:solidFill>
              <a:latin typeface="+mn-ea"/>
            </a:endParaRPr>
          </a:p>
          <a:p>
            <a:pPr algn="ctr" defTabSz="571500" latinLnBrk="0">
              <a:defRPr/>
            </a:pPr>
            <a:r>
              <a:rPr lang="ko-KR" altLang="en-US" sz="600" kern="0" dirty="0">
                <a:solidFill>
                  <a:sysClr val="windowText" lastClr="000000"/>
                </a:solidFill>
                <a:latin typeface="+mn-ea"/>
              </a:rPr>
              <a:t>동의체크</a:t>
            </a:r>
          </a:p>
        </p:txBody>
      </p:sp>
      <p:sp>
        <p:nvSpPr>
          <p:cNvPr id="74" name="순서도: 판단 58"/>
          <p:cNvSpPr>
            <a:spLocks noChangeArrowheads="1"/>
          </p:cNvSpPr>
          <p:nvPr/>
        </p:nvSpPr>
        <p:spPr bwMode="auto">
          <a:xfrm>
            <a:off x="3532851" y="2722865"/>
            <a:ext cx="802517" cy="351101"/>
          </a:xfrm>
          <a:prstGeom prst="diamond">
            <a:avLst/>
          </a:prstGeom>
          <a:noFill/>
          <a:ln w="12700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571500" latinLnBrk="0">
              <a:defRPr/>
            </a:pPr>
            <a:r>
              <a:rPr lang="en-US" altLang="ko-KR" sz="600" kern="0" dirty="0">
                <a:solidFill>
                  <a:sysClr val="windowText" lastClr="000000"/>
                </a:solidFill>
                <a:latin typeface="+mn-ea"/>
              </a:rPr>
              <a:t>ID/PW</a:t>
            </a:r>
          </a:p>
          <a:p>
            <a:pPr algn="ctr" defTabSz="571500" latinLnBrk="0">
              <a:defRPr/>
            </a:pPr>
            <a:r>
              <a:rPr lang="ko-KR" altLang="en-US" sz="600" kern="0" dirty="0">
                <a:solidFill>
                  <a:sysClr val="windowText" lastClr="000000"/>
                </a:solidFill>
                <a:latin typeface="+mn-ea"/>
              </a:rPr>
              <a:t>체크</a:t>
            </a:r>
          </a:p>
        </p:txBody>
      </p:sp>
      <p:sp>
        <p:nvSpPr>
          <p:cNvPr id="75" name="순서도: 데이터 16"/>
          <p:cNvSpPr/>
          <p:nvPr/>
        </p:nvSpPr>
        <p:spPr>
          <a:xfrm>
            <a:off x="5285098" y="4369777"/>
            <a:ext cx="1548997" cy="243586"/>
          </a:xfrm>
          <a:prstGeom prst="flowChartInputOutpu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571500"/>
            <a:r>
              <a:rPr lang="ko-KR" altLang="en-US" sz="600" dirty="0">
                <a:solidFill>
                  <a:prstClr val="black"/>
                </a:solidFill>
              </a:rPr>
              <a:t>회원정보입력</a:t>
            </a:r>
            <a:endParaRPr lang="en-US" altLang="ko-KR" sz="600" dirty="0">
              <a:solidFill>
                <a:prstClr val="black"/>
              </a:solidFill>
            </a:endParaRPr>
          </a:p>
          <a:p>
            <a:pPr algn="ctr" defTabSz="571500"/>
            <a:r>
              <a:rPr lang="ko-KR" altLang="en-US" sz="600" dirty="0">
                <a:solidFill>
                  <a:prstClr val="black"/>
                </a:solidFill>
              </a:rPr>
              <a:t>교수</a:t>
            </a:r>
            <a:r>
              <a:rPr lang="en-US" altLang="ko-KR" sz="600" dirty="0">
                <a:solidFill>
                  <a:prstClr val="black"/>
                </a:solidFill>
              </a:rPr>
              <a:t>/ </a:t>
            </a:r>
            <a:r>
              <a:rPr lang="ko-KR" altLang="en-US" sz="600" dirty="0">
                <a:solidFill>
                  <a:prstClr val="black"/>
                </a:solidFill>
              </a:rPr>
              <a:t>학생 구분 선택</a:t>
            </a:r>
          </a:p>
        </p:txBody>
      </p:sp>
      <p:sp>
        <p:nvSpPr>
          <p:cNvPr id="76" name="순서도: 판단 58"/>
          <p:cNvSpPr>
            <a:spLocks noChangeArrowheads="1"/>
          </p:cNvSpPr>
          <p:nvPr/>
        </p:nvSpPr>
        <p:spPr bwMode="auto">
          <a:xfrm>
            <a:off x="7222203" y="4296073"/>
            <a:ext cx="802517" cy="351101"/>
          </a:xfrm>
          <a:prstGeom prst="diamond">
            <a:avLst/>
          </a:prstGeom>
          <a:noFill/>
          <a:ln w="12700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571500" latinLnBrk="0">
              <a:defRPr/>
            </a:pPr>
            <a:r>
              <a:rPr lang="ko-KR" altLang="en-US" sz="600" kern="0" dirty="0">
                <a:solidFill>
                  <a:sysClr val="windowText" lastClr="000000"/>
                </a:solidFill>
                <a:latin typeface="+mn-ea"/>
              </a:rPr>
              <a:t>데이터</a:t>
            </a:r>
            <a:endParaRPr lang="en-US" altLang="ko-KR" sz="600" kern="0" dirty="0">
              <a:solidFill>
                <a:sysClr val="windowText" lastClr="000000"/>
              </a:solidFill>
              <a:latin typeface="+mn-ea"/>
            </a:endParaRPr>
          </a:p>
          <a:p>
            <a:pPr algn="ctr" defTabSz="571500" latinLnBrk="0">
              <a:defRPr/>
            </a:pPr>
            <a:r>
              <a:rPr lang="ko-KR" altLang="en-US" sz="600" kern="0" dirty="0">
                <a:solidFill>
                  <a:sysClr val="windowText" lastClr="000000"/>
                </a:solidFill>
                <a:latin typeface="+mn-ea"/>
              </a:rPr>
              <a:t>유효성 체크</a:t>
            </a:r>
          </a:p>
        </p:txBody>
      </p:sp>
      <p:cxnSp>
        <p:nvCxnSpPr>
          <p:cNvPr id="77" name="Shape 58"/>
          <p:cNvCxnSpPr>
            <a:stCxn id="70" idx="0"/>
            <a:endCxn id="72" idx="1"/>
          </p:cNvCxnSpPr>
          <p:nvPr/>
        </p:nvCxnSpPr>
        <p:spPr>
          <a:xfrm rot="5400000" flipH="1" flipV="1">
            <a:off x="2274671" y="3096842"/>
            <a:ext cx="602477" cy="20078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hape 59"/>
          <p:cNvCxnSpPr>
            <a:stCxn id="70" idx="2"/>
            <a:endCxn id="71" idx="1"/>
          </p:cNvCxnSpPr>
          <p:nvPr/>
        </p:nvCxnSpPr>
        <p:spPr>
          <a:xfrm rot="16200000" flipH="1">
            <a:off x="2269610" y="4055478"/>
            <a:ext cx="612596" cy="20078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순서도: 판단 58"/>
          <p:cNvSpPr>
            <a:spLocks noChangeArrowheads="1"/>
          </p:cNvSpPr>
          <p:nvPr/>
        </p:nvSpPr>
        <p:spPr bwMode="auto">
          <a:xfrm>
            <a:off x="8568136" y="3519902"/>
            <a:ext cx="658315" cy="314506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 w="127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571500"/>
            <a:r>
              <a:rPr lang="ko-KR" altLang="en-US" sz="750" b="1" dirty="0" err="1">
                <a:solidFill>
                  <a:schemeClr val="bg1"/>
                </a:solidFill>
                <a:latin typeface="+mn-ea"/>
              </a:rPr>
              <a:t>메인화면</a:t>
            </a:r>
            <a:endParaRPr lang="en-US" altLang="ko-KR" sz="75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5" name="순서도: 판단 58"/>
          <p:cNvSpPr>
            <a:spLocks noChangeArrowheads="1"/>
          </p:cNvSpPr>
          <p:nvPr/>
        </p:nvSpPr>
        <p:spPr bwMode="auto">
          <a:xfrm>
            <a:off x="8599226" y="4321749"/>
            <a:ext cx="594066" cy="307214"/>
          </a:xfrm>
          <a:prstGeom prst="rect">
            <a:avLst/>
          </a:prstGeom>
          <a:noFill/>
          <a:ln w="12700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571500"/>
            <a:r>
              <a:rPr lang="ko-KR" altLang="en-US" sz="600" dirty="0">
                <a:latin typeface="+mn-ea"/>
              </a:rPr>
              <a:t>가입 완료</a:t>
            </a:r>
          </a:p>
          <a:p>
            <a:pPr algn="ctr" defTabSz="571500"/>
            <a:r>
              <a:rPr lang="ko-KR" altLang="en-US" sz="600" dirty="0">
                <a:latin typeface="+mn-ea"/>
              </a:rPr>
              <a:t>자동 로그인</a:t>
            </a:r>
          </a:p>
        </p:txBody>
      </p:sp>
      <p:sp>
        <p:nvSpPr>
          <p:cNvPr id="86" name="순서도: 판단 58"/>
          <p:cNvSpPr>
            <a:spLocks noChangeArrowheads="1"/>
          </p:cNvSpPr>
          <p:nvPr/>
        </p:nvSpPr>
        <p:spPr bwMode="auto">
          <a:xfrm>
            <a:off x="6556756" y="2742386"/>
            <a:ext cx="594066" cy="307214"/>
          </a:xfrm>
          <a:prstGeom prst="rect">
            <a:avLst/>
          </a:prstGeom>
          <a:noFill/>
          <a:ln w="12700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571500"/>
            <a:r>
              <a:rPr lang="ko-KR" altLang="en-US" sz="600" dirty="0">
                <a:latin typeface="+mn-ea"/>
              </a:rPr>
              <a:t>계정활성화</a:t>
            </a:r>
          </a:p>
        </p:txBody>
      </p:sp>
      <p:sp>
        <p:nvSpPr>
          <p:cNvPr id="87" name="직사각형 45"/>
          <p:cNvSpPr/>
          <p:nvPr/>
        </p:nvSpPr>
        <p:spPr>
          <a:xfrm>
            <a:off x="2231539" y="3199864"/>
            <a:ext cx="492444" cy="18466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defTabSz="571500"/>
            <a:r>
              <a:rPr lang="ko-KR" altLang="en-US" sz="600" dirty="0">
                <a:solidFill>
                  <a:prstClr val="black"/>
                </a:solidFill>
              </a:rPr>
              <a:t>기존회원</a:t>
            </a:r>
          </a:p>
        </p:txBody>
      </p:sp>
      <p:sp>
        <p:nvSpPr>
          <p:cNvPr id="88" name="직사각형 46"/>
          <p:cNvSpPr/>
          <p:nvPr/>
        </p:nvSpPr>
        <p:spPr>
          <a:xfrm>
            <a:off x="2231539" y="4117966"/>
            <a:ext cx="492444" cy="18466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defTabSz="571500"/>
            <a:r>
              <a:rPr lang="ko-KR" altLang="en-US" sz="600" dirty="0">
                <a:solidFill>
                  <a:prstClr val="black"/>
                </a:solidFill>
              </a:rPr>
              <a:t>신규회원</a:t>
            </a:r>
          </a:p>
        </p:txBody>
      </p:sp>
      <p:cxnSp>
        <p:nvCxnSpPr>
          <p:cNvPr id="89" name="직선 화살표 연결선 54"/>
          <p:cNvCxnSpPr>
            <a:endCxn id="76" idx="1"/>
          </p:cNvCxnSpPr>
          <p:nvPr/>
        </p:nvCxnSpPr>
        <p:spPr>
          <a:xfrm>
            <a:off x="6248352" y="4463985"/>
            <a:ext cx="973850" cy="7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직선 화살표 연결선 56"/>
          <p:cNvCxnSpPr>
            <a:endCxn id="86" idx="1"/>
          </p:cNvCxnSpPr>
          <p:nvPr/>
        </p:nvCxnSpPr>
        <p:spPr>
          <a:xfrm>
            <a:off x="4332040" y="2895627"/>
            <a:ext cx="2224716" cy="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hape 72"/>
          <p:cNvCxnSpPr>
            <a:endCxn id="84" idx="0"/>
          </p:cNvCxnSpPr>
          <p:nvPr/>
        </p:nvCxnSpPr>
        <p:spPr>
          <a:xfrm>
            <a:off x="6817719" y="2895994"/>
            <a:ext cx="2079575" cy="62390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hape 73"/>
          <p:cNvCxnSpPr>
            <a:stCxn id="85" idx="0"/>
            <a:endCxn id="84" idx="2"/>
          </p:cNvCxnSpPr>
          <p:nvPr/>
        </p:nvCxnSpPr>
        <p:spPr>
          <a:xfrm flipV="1">
            <a:off x="8896259" y="3834409"/>
            <a:ext cx="1034" cy="487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화살표 연결선 67"/>
          <p:cNvCxnSpPr/>
          <p:nvPr/>
        </p:nvCxnSpPr>
        <p:spPr>
          <a:xfrm>
            <a:off x="1912240" y="3681920"/>
            <a:ext cx="1620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꺾인 연결선 70"/>
          <p:cNvCxnSpPr>
            <a:stCxn id="74" idx="0"/>
            <a:endCxn id="72" idx="0"/>
          </p:cNvCxnSpPr>
          <p:nvPr/>
        </p:nvCxnSpPr>
        <p:spPr>
          <a:xfrm rot="16200000" flipH="1" flipV="1">
            <a:off x="3443960" y="2252237"/>
            <a:ext cx="19523" cy="960776"/>
          </a:xfrm>
          <a:prstGeom prst="bentConnector3">
            <a:avLst>
              <a:gd name="adj1" fmla="val -87821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직선 화살표 연결선 88"/>
          <p:cNvCxnSpPr/>
          <p:nvPr/>
        </p:nvCxnSpPr>
        <p:spPr>
          <a:xfrm>
            <a:off x="3940050" y="4646884"/>
            <a:ext cx="0" cy="378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그룹 103"/>
          <p:cNvGrpSpPr/>
          <p:nvPr/>
        </p:nvGrpSpPr>
        <p:grpSpPr>
          <a:xfrm>
            <a:off x="3262392" y="5036071"/>
            <a:ext cx="1384247" cy="594065"/>
            <a:chOff x="5724128" y="260649"/>
            <a:chExt cx="1845663" cy="792087"/>
          </a:xfrm>
        </p:grpSpPr>
        <p:grpSp>
          <p:nvGrpSpPr>
            <p:cNvPr id="98" name="Group 181"/>
            <p:cNvGrpSpPr/>
            <p:nvPr/>
          </p:nvGrpSpPr>
          <p:grpSpPr>
            <a:xfrm>
              <a:off x="5724128" y="260649"/>
              <a:ext cx="1845663" cy="184576"/>
              <a:chOff x="2835882" y="3449441"/>
              <a:chExt cx="1439998" cy="144007"/>
            </a:xfrm>
            <a:effectLst/>
          </p:grpSpPr>
          <p:sp>
            <p:nvSpPr>
              <p:cNvPr id="100" name="직사각형 117"/>
              <p:cNvSpPr/>
              <p:nvPr/>
            </p:nvSpPr>
            <p:spPr>
              <a:xfrm>
                <a:off x="2835882" y="3449441"/>
                <a:ext cx="1439998" cy="14400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rgbClr val="A6A6A6"/>
                </a:solidFill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lIns="54000" tIns="13500" rIns="13500" bIns="13500" rtlCol="0" anchor="ctr"/>
              <a:lstStyle/>
              <a:p>
                <a:pPr defTabSz="769735"/>
                <a:r>
                  <a:rPr lang="en-US" altLang="ko-KR" sz="600" dirty="0">
                    <a:solidFill>
                      <a:prstClr val="black"/>
                    </a:solidFill>
                  </a:rPr>
                  <a:t>Alert </a:t>
                </a:r>
              </a:p>
            </p:txBody>
          </p:sp>
          <p:sp>
            <p:nvSpPr>
              <p:cNvPr id="101" name="직사각형 122"/>
              <p:cNvSpPr/>
              <p:nvPr/>
            </p:nvSpPr>
            <p:spPr>
              <a:xfrm>
                <a:off x="4131880" y="3449441"/>
                <a:ext cx="144000" cy="144000"/>
              </a:xfrm>
              <a:prstGeom prst="rect">
                <a:avLst/>
              </a:prstGeom>
              <a:ln w="6350">
                <a:solidFill>
                  <a:srgbClr val="A6A6A6"/>
                </a:solidFill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lIns="13500" tIns="13500" rIns="13500" bIns="13500" rtlCol="0" anchor="ctr"/>
              <a:lstStyle/>
              <a:p>
                <a:pPr algn="ctr"/>
                <a:r>
                  <a:rPr lang="ko-KR" altLang="en-US" sz="525" dirty="0">
                    <a:latin typeface="나눔고딕"/>
                    <a:ea typeface="나눔고딕"/>
                    <a:cs typeface="나눔고딕"/>
                    <a:sym typeface="Wingdings 2"/>
                  </a:rPr>
                  <a:t></a:t>
                </a:r>
                <a:endParaRPr lang="ko-KR" altLang="en-US" sz="525" dirty="0">
                  <a:latin typeface="나눔고딕"/>
                  <a:ea typeface="나눔고딕"/>
                  <a:cs typeface="나눔고딕"/>
                </a:endParaRPr>
              </a:p>
            </p:txBody>
          </p:sp>
        </p:grpSp>
        <p:sp>
          <p:nvSpPr>
            <p:cNvPr id="99" name="직사각형 116"/>
            <p:cNvSpPr>
              <a:spLocks noChangeAspect="1"/>
            </p:cNvSpPr>
            <p:nvPr/>
          </p:nvSpPr>
          <p:spPr>
            <a:xfrm>
              <a:off x="5724128" y="438119"/>
              <a:ext cx="1845663" cy="6146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6A6A6"/>
              </a:solidFill>
              <a:miter lim="800000"/>
              <a:headEnd/>
              <a:tailEnd/>
            </a:ln>
            <a:effectLst/>
          </p:spPr>
          <p:txBody>
            <a:bodyPr wrap="none" lIns="54000" tIns="54000" rIns="54000" bIns="54000" rtlCol="0" anchor="t">
              <a:normAutofit/>
            </a:bodyPr>
            <a:lstStyle/>
            <a:p>
              <a:pPr lvl="0" algn="ctr"/>
              <a:endParaRPr lang="en-US" altLang="ko-KR" sz="600" dirty="0">
                <a:solidFill>
                  <a:prstClr val="black"/>
                </a:solidFill>
              </a:endParaRPr>
            </a:p>
            <a:p>
              <a:pPr lvl="0" algn="ctr"/>
              <a:r>
                <a:rPr lang="ko-KR" altLang="en-US" sz="600" dirty="0">
                  <a:solidFill>
                    <a:prstClr val="black"/>
                  </a:solidFill>
                </a:rPr>
                <a:t>이용약관 및 개인정보 수집 </a:t>
              </a:r>
              <a:endParaRPr lang="en-US" altLang="ko-KR" sz="600" dirty="0">
                <a:solidFill>
                  <a:prstClr val="black"/>
                </a:solidFill>
              </a:endParaRPr>
            </a:p>
            <a:p>
              <a:pPr lvl="0" algn="ctr"/>
              <a:r>
                <a:rPr lang="ko-KR" altLang="en-US" sz="600" dirty="0">
                  <a:solidFill>
                    <a:prstClr val="black"/>
                  </a:solidFill>
                </a:rPr>
                <a:t>이용안내에 모두 동의해주세요</a:t>
              </a:r>
              <a:r>
                <a:rPr lang="en-US" altLang="ko-KR" sz="600" dirty="0">
                  <a:solidFill>
                    <a:prstClr val="black"/>
                  </a:solidFill>
                </a:rPr>
                <a:t>.</a:t>
              </a:r>
            </a:p>
            <a:p>
              <a:pPr lvl="0" algn="ctr"/>
              <a:endParaRPr lang="en-US" altLang="ko-KR" sz="600" dirty="0">
                <a:solidFill>
                  <a:prstClr val="black"/>
                </a:solidFill>
              </a:endParaRPr>
            </a:p>
            <a:p>
              <a:pPr lvl="0" algn="ctr"/>
              <a:endParaRPr lang="en-US" altLang="ko-KR" sz="600" dirty="0">
                <a:solidFill>
                  <a:prstClr val="black"/>
                </a:solidFill>
              </a:endParaRPr>
            </a:p>
            <a:p>
              <a:pPr lvl="0" algn="ctr"/>
              <a:endParaRPr lang="ko-KR" altLang="en-US" sz="6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2" name="그룹 109"/>
          <p:cNvGrpSpPr/>
          <p:nvPr/>
        </p:nvGrpSpPr>
        <p:grpSpPr>
          <a:xfrm>
            <a:off x="2668324" y="1525679"/>
            <a:ext cx="1620180" cy="810090"/>
            <a:chOff x="2195737" y="188640"/>
            <a:chExt cx="2160240" cy="1080120"/>
          </a:xfrm>
        </p:grpSpPr>
        <p:sp>
          <p:nvSpPr>
            <p:cNvPr id="103" name="직사각형 117"/>
            <p:cNvSpPr/>
            <p:nvPr/>
          </p:nvSpPr>
          <p:spPr>
            <a:xfrm>
              <a:off x="2195737" y="188640"/>
              <a:ext cx="2160240" cy="2091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rgbClr val="A6A6A6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lIns="54000" tIns="13500" rIns="13500" bIns="13500" rtlCol="0" anchor="ctr"/>
            <a:lstStyle/>
            <a:p>
              <a:pPr defTabSz="769735"/>
              <a:r>
                <a:rPr lang="en-US" altLang="ko-KR" sz="600" dirty="0">
                  <a:solidFill>
                    <a:prstClr val="black"/>
                  </a:solidFill>
                </a:rPr>
                <a:t>Alert </a:t>
              </a:r>
            </a:p>
          </p:txBody>
        </p:sp>
        <p:sp>
          <p:nvSpPr>
            <p:cNvPr id="104" name="직사각형 122"/>
            <p:cNvSpPr/>
            <p:nvPr/>
          </p:nvSpPr>
          <p:spPr>
            <a:xfrm>
              <a:off x="4168527" y="188640"/>
              <a:ext cx="184567" cy="209176"/>
            </a:xfrm>
            <a:prstGeom prst="rect">
              <a:avLst/>
            </a:prstGeom>
            <a:ln w="6350">
              <a:solidFill>
                <a:srgbClr val="A6A6A6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lIns="13500" tIns="13500" rIns="13500" bIns="13500" rtlCol="0" anchor="ctr"/>
            <a:lstStyle/>
            <a:p>
              <a:pPr algn="ctr"/>
              <a:r>
                <a:rPr lang="ko-KR" altLang="en-US" sz="525" dirty="0">
                  <a:latin typeface="나눔고딕"/>
                  <a:ea typeface="나눔고딕"/>
                  <a:cs typeface="나눔고딕"/>
                  <a:sym typeface="Wingdings 2"/>
                </a:rPr>
                <a:t></a:t>
              </a:r>
              <a:endParaRPr lang="ko-KR" altLang="en-US" sz="525" dirty="0">
                <a:latin typeface="나눔고딕"/>
                <a:ea typeface="나눔고딕"/>
                <a:cs typeface="나눔고딕"/>
              </a:endParaRPr>
            </a:p>
          </p:txBody>
        </p:sp>
        <p:sp>
          <p:nvSpPr>
            <p:cNvPr id="105" name="직사각형 116"/>
            <p:cNvSpPr>
              <a:spLocks noChangeAspect="1"/>
            </p:cNvSpPr>
            <p:nvPr/>
          </p:nvSpPr>
          <p:spPr>
            <a:xfrm>
              <a:off x="2195737" y="389773"/>
              <a:ext cx="2160240" cy="8789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6A6A6"/>
              </a:solidFill>
              <a:miter lim="800000"/>
              <a:headEnd/>
              <a:tailEnd/>
            </a:ln>
            <a:effectLst/>
          </p:spPr>
          <p:txBody>
            <a:bodyPr wrap="square" lIns="54000" tIns="54000" rIns="54000" bIns="54000" rtlCol="0" anchor="t">
              <a:noAutofit/>
            </a:bodyPr>
            <a:lstStyle/>
            <a:p>
              <a:pPr lvl="0" algn="ctr"/>
              <a:endParaRPr lang="en-US" altLang="ko-KR" sz="600" dirty="0">
                <a:solidFill>
                  <a:prstClr val="black"/>
                </a:solidFill>
              </a:endParaRPr>
            </a:p>
            <a:p>
              <a:pPr lvl="0" algn="ctr"/>
              <a:r>
                <a:rPr lang="ko-KR" altLang="en-US" sz="600" dirty="0">
                  <a:solidFill>
                    <a:prstClr val="black"/>
                  </a:solidFill>
                </a:rPr>
                <a:t>아이디 또는 비밀번호를 다시 확인하세요</a:t>
              </a:r>
              <a:r>
                <a:rPr lang="en-US" altLang="ko-KR" sz="600" dirty="0">
                  <a:solidFill>
                    <a:prstClr val="black"/>
                  </a:solidFill>
                </a:rPr>
                <a:t>.</a:t>
              </a:r>
            </a:p>
            <a:p>
              <a:pPr lvl="0" algn="ctr"/>
              <a:endParaRPr lang="en-US" altLang="ko-KR" sz="600" dirty="0">
                <a:solidFill>
                  <a:prstClr val="black"/>
                </a:solidFill>
              </a:endParaRPr>
            </a:p>
            <a:p>
              <a:pPr lvl="0" algn="ctr"/>
              <a:r>
                <a:rPr lang="ko-KR" altLang="en-US" sz="600" dirty="0">
                  <a:solidFill>
                    <a:prstClr val="black"/>
                  </a:solidFill>
                </a:rPr>
                <a:t>등록되지 않은 아이디이거나</a:t>
              </a:r>
              <a:r>
                <a:rPr lang="en-US" altLang="ko-KR" sz="600" dirty="0">
                  <a:solidFill>
                    <a:prstClr val="black"/>
                  </a:solidFill>
                </a:rPr>
                <a:t>, </a:t>
              </a:r>
              <a:r>
                <a:rPr lang="ko-KR" altLang="en-US" sz="600" dirty="0">
                  <a:solidFill>
                    <a:prstClr val="black"/>
                  </a:solidFill>
                </a:rPr>
                <a:t>아이디 또는 비밀번호를 잘못 입력하셨습니다</a:t>
              </a:r>
              <a:r>
                <a:rPr lang="en-US" altLang="ko-KR" sz="600" dirty="0">
                  <a:solidFill>
                    <a:prstClr val="black"/>
                  </a:solidFill>
                </a:rPr>
                <a:t>.</a:t>
              </a:r>
            </a:p>
            <a:p>
              <a:pPr lvl="0" algn="ctr"/>
              <a:endParaRPr lang="en-US" altLang="ko-KR" sz="600" dirty="0">
                <a:solidFill>
                  <a:prstClr val="black"/>
                </a:solidFill>
              </a:endParaRPr>
            </a:p>
            <a:p>
              <a:pPr lvl="0" algn="ctr"/>
              <a:endParaRPr lang="ko-KR" altLang="en-US" sz="600" dirty="0">
                <a:solidFill>
                  <a:prstClr val="black"/>
                </a:solidFill>
              </a:endParaRPr>
            </a:p>
          </p:txBody>
        </p:sp>
      </p:grpSp>
      <p:sp>
        <p:nvSpPr>
          <p:cNvPr id="106" name="타원 112"/>
          <p:cNvSpPr/>
          <p:nvPr/>
        </p:nvSpPr>
        <p:spPr>
          <a:xfrm>
            <a:off x="5201120" y="2848397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" dirty="0"/>
              <a:t>Y</a:t>
            </a:r>
            <a:endParaRPr lang="ko-KR" altLang="en-US" sz="600" dirty="0"/>
          </a:p>
        </p:txBody>
      </p:sp>
      <p:sp>
        <p:nvSpPr>
          <p:cNvPr id="107" name="타원 113"/>
          <p:cNvSpPr/>
          <p:nvPr/>
        </p:nvSpPr>
        <p:spPr>
          <a:xfrm>
            <a:off x="3407047" y="2497787"/>
            <a:ext cx="108012" cy="1080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" dirty="0"/>
              <a:t>N</a:t>
            </a:r>
            <a:endParaRPr lang="ko-KR" altLang="en-US" sz="600" dirty="0"/>
          </a:p>
        </p:txBody>
      </p:sp>
      <p:sp>
        <p:nvSpPr>
          <p:cNvPr id="108" name="타원 116"/>
          <p:cNvSpPr/>
          <p:nvPr/>
        </p:nvSpPr>
        <p:spPr>
          <a:xfrm>
            <a:off x="8224671" y="4410198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" dirty="0"/>
              <a:t>Y</a:t>
            </a:r>
            <a:endParaRPr lang="ko-KR" altLang="en-US" sz="600" dirty="0"/>
          </a:p>
        </p:txBody>
      </p:sp>
      <p:sp>
        <p:nvSpPr>
          <p:cNvPr id="109" name="타원 120"/>
          <p:cNvSpPr/>
          <p:nvPr/>
        </p:nvSpPr>
        <p:spPr>
          <a:xfrm>
            <a:off x="3890429" y="4775833"/>
            <a:ext cx="108012" cy="1080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" dirty="0"/>
              <a:t>N</a:t>
            </a:r>
            <a:endParaRPr lang="ko-KR" altLang="en-US" sz="600" dirty="0"/>
          </a:p>
        </p:txBody>
      </p:sp>
      <p:sp>
        <p:nvSpPr>
          <p:cNvPr id="110" name="타원 121"/>
          <p:cNvSpPr/>
          <p:nvPr/>
        </p:nvSpPr>
        <p:spPr>
          <a:xfrm>
            <a:off x="2428447" y="3109742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" dirty="0"/>
              <a:t>Y</a:t>
            </a:r>
            <a:endParaRPr lang="ko-KR" altLang="en-US" sz="600" dirty="0"/>
          </a:p>
        </p:txBody>
      </p:sp>
      <p:sp>
        <p:nvSpPr>
          <p:cNvPr id="111" name="타원 122"/>
          <p:cNvSpPr/>
          <p:nvPr/>
        </p:nvSpPr>
        <p:spPr>
          <a:xfrm>
            <a:off x="2422484" y="4021544"/>
            <a:ext cx="108012" cy="1080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" dirty="0"/>
              <a:t>N</a:t>
            </a:r>
            <a:endParaRPr lang="ko-KR" altLang="en-US" sz="600" dirty="0"/>
          </a:p>
        </p:txBody>
      </p:sp>
      <p:cxnSp>
        <p:nvCxnSpPr>
          <p:cNvPr id="112" name="직선 화살표 연결선 131"/>
          <p:cNvCxnSpPr/>
          <p:nvPr/>
        </p:nvCxnSpPr>
        <p:spPr>
          <a:xfrm>
            <a:off x="4337392" y="4470578"/>
            <a:ext cx="10987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타원 132"/>
          <p:cNvSpPr/>
          <p:nvPr/>
        </p:nvSpPr>
        <p:spPr>
          <a:xfrm>
            <a:off x="4402783" y="4416792"/>
            <a:ext cx="110183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" dirty="0"/>
              <a:t>Y</a:t>
            </a:r>
            <a:endParaRPr lang="ko-KR" altLang="en-US" sz="600" dirty="0"/>
          </a:p>
        </p:txBody>
      </p:sp>
      <p:cxnSp>
        <p:nvCxnSpPr>
          <p:cNvPr id="114" name="직선 화살표 연결선 133"/>
          <p:cNvCxnSpPr/>
          <p:nvPr/>
        </p:nvCxnSpPr>
        <p:spPr>
          <a:xfrm>
            <a:off x="3271096" y="4470578"/>
            <a:ext cx="2731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직선 화살표 연결선 135"/>
          <p:cNvCxnSpPr/>
          <p:nvPr/>
        </p:nvCxnSpPr>
        <p:spPr>
          <a:xfrm>
            <a:off x="3271096" y="2897122"/>
            <a:ext cx="2731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꺾인 연결선 71"/>
          <p:cNvCxnSpPr>
            <a:stCxn id="76" idx="2"/>
            <a:endCxn id="75" idx="3"/>
          </p:cNvCxnSpPr>
          <p:nvPr/>
        </p:nvCxnSpPr>
        <p:spPr>
          <a:xfrm rot="5400000" flipH="1">
            <a:off x="6747174" y="3770887"/>
            <a:ext cx="33810" cy="1718765"/>
          </a:xfrm>
          <a:prstGeom prst="bentConnector3">
            <a:avLst>
              <a:gd name="adj1" fmla="val -67613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타원 124"/>
          <p:cNvSpPr/>
          <p:nvPr/>
        </p:nvSpPr>
        <p:spPr>
          <a:xfrm>
            <a:off x="7577666" y="4722076"/>
            <a:ext cx="108012" cy="1080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" dirty="0"/>
              <a:t>N</a:t>
            </a:r>
            <a:endParaRPr lang="ko-KR" altLang="en-US" sz="600" dirty="0"/>
          </a:p>
        </p:txBody>
      </p:sp>
      <p:grpSp>
        <p:nvGrpSpPr>
          <p:cNvPr id="118" name="그룹 103"/>
          <p:cNvGrpSpPr/>
          <p:nvPr/>
        </p:nvGrpSpPr>
        <p:grpSpPr>
          <a:xfrm>
            <a:off x="6071956" y="4965732"/>
            <a:ext cx="1384247" cy="594065"/>
            <a:chOff x="5724128" y="260649"/>
            <a:chExt cx="1845663" cy="792087"/>
          </a:xfrm>
        </p:grpSpPr>
        <p:grpSp>
          <p:nvGrpSpPr>
            <p:cNvPr id="119" name="Group 181"/>
            <p:cNvGrpSpPr/>
            <p:nvPr/>
          </p:nvGrpSpPr>
          <p:grpSpPr>
            <a:xfrm>
              <a:off x="5724128" y="260649"/>
              <a:ext cx="1845663" cy="184576"/>
              <a:chOff x="2835882" y="3449441"/>
              <a:chExt cx="1439998" cy="144007"/>
            </a:xfrm>
            <a:effectLst/>
          </p:grpSpPr>
          <p:sp>
            <p:nvSpPr>
              <p:cNvPr id="121" name="직사각형 117"/>
              <p:cNvSpPr/>
              <p:nvPr/>
            </p:nvSpPr>
            <p:spPr>
              <a:xfrm>
                <a:off x="2835882" y="3449441"/>
                <a:ext cx="1439998" cy="14400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rgbClr val="A6A6A6"/>
                </a:solidFill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lIns="54000" tIns="13500" rIns="13500" bIns="13500" rtlCol="0" anchor="ctr"/>
              <a:lstStyle/>
              <a:p>
                <a:pPr defTabSz="769735"/>
                <a:r>
                  <a:rPr lang="en-US" altLang="ko-KR" sz="600" dirty="0">
                    <a:solidFill>
                      <a:prstClr val="black"/>
                    </a:solidFill>
                  </a:rPr>
                  <a:t>Alert </a:t>
                </a:r>
              </a:p>
            </p:txBody>
          </p:sp>
          <p:sp>
            <p:nvSpPr>
              <p:cNvPr id="122" name="직사각형 122"/>
              <p:cNvSpPr/>
              <p:nvPr/>
            </p:nvSpPr>
            <p:spPr>
              <a:xfrm>
                <a:off x="4131880" y="3449441"/>
                <a:ext cx="144000" cy="144000"/>
              </a:xfrm>
              <a:prstGeom prst="rect">
                <a:avLst/>
              </a:prstGeom>
              <a:ln w="6350">
                <a:solidFill>
                  <a:srgbClr val="A6A6A6"/>
                </a:solidFill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lIns="13500" tIns="13500" rIns="13500" bIns="13500" rtlCol="0" anchor="ctr"/>
              <a:lstStyle/>
              <a:p>
                <a:pPr algn="ctr"/>
                <a:r>
                  <a:rPr lang="ko-KR" altLang="en-US" sz="525" dirty="0">
                    <a:latin typeface="나눔고딕"/>
                    <a:ea typeface="나눔고딕"/>
                    <a:cs typeface="나눔고딕"/>
                    <a:sym typeface="Wingdings 2"/>
                  </a:rPr>
                  <a:t></a:t>
                </a:r>
                <a:endParaRPr lang="ko-KR" altLang="en-US" sz="525" dirty="0">
                  <a:latin typeface="나눔고딕"/>
                  <a:ea typeface="나눔고딕"/>
                  <a:cs typeface="나눔고딕"/>
                </a:endParaRPr>
              </a:p>
            </p:txBody>
          </p:sp>
        </p:grpSp>
        <p:sp>
          <p:nvSpPr>
            <p:cNvPr id="120" name="직사각형 116"/>
            <p:cNvSpPr>
              <a:spLocks noChangeAspect="1"/>
            </p:cNvSpPr>
            <p:nvPr/>
          </p:nvSpPr>
          <p:spPr>
            <a:xfrm>
              <a:off x="5724128" y="438119"/>
              <a:ext cx="1845663" cy="6146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6A6A6"/>
              </a:solidFill>
              <a:miter lim="800000"/>
              <a:headEnd/>
              <a:tailEnd/>
            </a:ln>
            <a:effectLst/>
          </p:spPr>
          <p:txBody>
            <a:bodyPr wrap="none" lIns="54000" tIns="54000" rIns="54000" bIns="54000" rtlCol="0" anchor="t">
              <a:normAutofit/>
            </a:bodyPr>
            <a:lstStyle/>
            <a:p>
              <a:pPr lvl="0" algn="ctr"/>
              <a:endParaRPr lang="en-US" altLang="ko-KR" sz="600" dirty="0">
                <a:solidFill>
                  <a:prstClr val="black"/>
                </a:solidFill>
              </a:endParaRPr>
            </a:p>
            <a:p>
              <a:pPr lvl="0" algn="ctr"/>
              <a:r>
                <a:rPr lang="en-US" altLang="ko-KR" sz="600" dirty="0">
                  <a:solidFill>
                    <a:prstClr val="black"/>
                  </a:solidFill>
                </a:rPr>
                <a:t>‘</a:t>
              </a:r>
              <a:r>
                <a:rPr lang="ko-KR" altLang="en-US" sz="600" dirty="0">
                  <a:solidFill>
                    <a:prstClr val="black"/>
                  </a:solidFill>
                </a:rPr>
                <a:t>교수</a:t>
              </a:r>
              <a:r>
                <a:rPr lang="en-US" altLang="ko-KR" sz="600" dirty="0">
                  <a:solidFill>
                    <a:prstClr val="black"/>
                  </a:solidFill>
                </a:rPr>
                <a:t> </a:t>
              </a:r>
              <a:r>
                <a:rPr lang="ko-KR" altLang="en-US" sz="600" dirty="0">
                  <a:solidFill>
                    <a:prstClr val="black"/>
                  </a:solidFill>
                </a:rPr>
                <a:t>회원</a:t>
              </a:r>
              <a:r>
                <a:rPr lang="en-US" altLang="ko-KR" sz="600" dirty="0">
                  <a:solidFill>
                    <a:prstClr val="black"/>
                  </a:solidFill>
                </a:rPr>
                <a:t>’</a:t>
              </a:r>
              <a:r>
                <a:rPr lang="ko-KR" altLang="en-US" sz="600" dirty="0">
                  <a:solidFill>
                    <a:prstClr val="black"/>
                  </a:solidFill>
                </a:rPr>
                <a:t>은 </a:t>
              </a:r>
              <a:r>
                <a:rPr lang="en-US" altLang="ko-KR" sz="600" dirty="0">
                  <a:solidFill>
                    <a:prstClr val="black"/>
                  </a:solidFill>
                </a:rPr>
                <a:t>65</a:t>
              </a:r>
              <a:r>
                <a:rPr lang="ko-KR" altLang="en-US" sz="600" dirty="0">
                  <a:solidFill>
                    <a:prstClr val="black"/>
                  </a:solidFill>
                </a:rPr>
                <a:t>세 이상만</a:t>
              </a:r>
              <a:endParaRPr lang="en-US" altLang="ko-KR" sz="600" dirty="0">
                <a:solidFill>
                  <a:prstClr val="black"/>
                </a:solidFill>
              </a:endParaRPr>
            </a:p>
            <a:p>
              <a:pPr lvl="0" algn="ctr"/>
              <a:r>
                <a:rPr lang="ko-KR" altLang="en-US" sz="600" dirty="0">
                  <a:solidFill>
                    <a:prstClr val="black"/>
                  </a:solidFill>
                </a:rPr>
                <a:t>가능합니다</a:t>
              </a:r>
              <a:r>
                <a:rPr lang="en-US" altLang="ko-KR" sz="600" dirty="0">
                  <a:solidFill>
                    <a:prstClr val="black"/>
                  </a:solidFill>
                </a:rPr>
                <a:t>.</a:t>
              </a:r>
            </a:p>
            <a:p>
              <a:pPr lvl="0" algn="ctr"/>
              <a:endParaRPr lang="ko-KR" altLang="en-US" sz="6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55" name="직선 연결선 54"/>
          <p:cNvCxnSpPr/>
          <p:nvPr/>
        </p:nvCxnSpPr>
        <p:spPr>
          <a:xfrm>
            <a:off x="2162299" y="480220"/>
            <a:ext cx="750892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77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215470" y="3184620"/>
            <a:ext cx="7976637" cy="1397473"/>
            <a:chOff x="602457" y="3184619"/>
            <a:chExt cx="7976637" cy="1397473"/>
          </a:xfrm>
        </p:grpSpPr>
        <p:sp>
          <p:nvSpPr>
            <p:cNvPr id="29" name="순서도: 판단 58"/>
            <p:cNvSpPr>
              <a:spLocks noChangeArrowheads="1"/>
            </p:cNvSpPr>
            <p:nvPr/>
          </p:nvSpPr>
          <p:spPr bwMode="auto">
            <a:xfrm>
              <a:off x="602457" y="3201826"/>
              <a:ext cx="658315" cy="314506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defTabSz="571500"/>
              <a:r>
                <a:rPr lang="ko-KR" altLang="en-US" sz="750" b="1" dirty="0">
                  <a:solidFill>
                    <a:schemeClr val="bg1"/>
                  </a:solidFill>
                  <a:latin typeface="+mn-ea"/>
                </a:rPr>
                <a:t>메인</a:t>
              </a:r>
            </a:p>
          </p:txBody>
        </p:sp>
        <p:sp>
          <p:nvSpPr>
            <p:cNvPr id="32" name="순서도: 판단 58"/>
            <p:cNvSpPr>
              <a:spLocks noChangeArrowheads="1"/>
            </p:cNvSpPr>
            <p:nvPr/>
          </p:nvSpPr>
          <p:spPr bwMode="auto">
            <a:xfrm>
              <a:off x="2576517" y="3184619"/>
              <a:ext cx="802517" cy="351101"/>
            </a:xfrm>
            <a:prstGeom prst="diamond">
              <a:avLst/>
            </a:prstGeom>
            <a:noFill/>
            <a:ln w="12700" algn="ctr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571500" latinLnBrk="0">
                <a:defRPr/>
              </a:pPr>
              <a:r>
                <a:rPr lang="ko-KR" altLang="en-US" sz="600" kern="0" dirty="0">
                  <a:solidFill>
                    <a:sysClr val="windowText" lastClr="000000"/>
                  </a:solidFill>
                  <a:latin typeface="+mn-ea"/>
                </a:rPr>
                <a:t>교수 로그인</a:t>
              </a:r>
            </a:p>
          </p:txBody>
        </p:sp>
        <p:cxnSp>
          <p:nvCxnSpPr>
            <p:cNvPr id="43" name="직선 화살표 연결선 67"/>
            <p:cNvCxnSpPr>
              <a:endCxn id="57" idx="1"/>
            </p:cNvCxnSpPr>
            <p:nvPr/>
          </p:nvCxnSpPr>
          <p:spPr>
            <a:xfrm flipV="1">
              <a:off x="1257672" y="3361094"/>
              <a:ext cx="300459" cy="27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순서도: 판단 58"/>
            <p:cNvSpPr>
              <a:spLocks noChangeArrowheads="1"/>
            </p:cNvSpPr>
            <p:nvPr/>
          </p:nvSpPr>
          <p:spPr bwMode="auto">
            <a:xfrm>
              <a:off x="1558131" y="3207487"/>
              <a:ext cx="594066" cy="307214"/>
            </a:xfrm>
            <a:prstGeom prst="rect">
              <a:avLst/>
            </a:prstGeom>
            <a:noFill/>
            <a:ln w="12700" algn="ctr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571500"/>
              <a:r>
                <a:rPr lang="ko-KR" altLang="en-US" sz="600" dirty="0">
                  <a:latin typeface="+mn-ea"/>
                </a:rPr>
                <a:t>수업하기</a:t>
              </a:r>
            </a:p>
          </p:txBody>
        </p:sp>
        <p:sp>
          <p:nvSpPr>
            <p:cNvPr id="58" name="순서도: 판단 58"/>
            <p:cNvSpPr>
              <a:spLocks noChangeArrowheads="1"/>
            </p:cNvSpPr>
            <p:nvPr/>
          </p:nvSpPr>
          <p:spPr bwMode="auto">
            <a:xfrm>
              <a:off x="7915459" y="3208421"/>
              <a:ext cx="663635" cy="314506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defTabSz="571500"/>
              <a:r>
                <a:rPr lang="ko-KR" altLang="en-US" sz="750" b="1" dirty="0">
                  <a:solidFill>
                    <a:schemeClr val="bg1"/>
                  </a:solidFill>
                  <a:latin typeface="+mn-ea"/>
                </a:rPr>
                <a:t>수업</a:t>
              </a:r>
            </a:p>
          </p:txBody>
        </p:sp>
        <p:cxnSp>
          <p:nvCxnSpPr>
            <p:cNvPr id="60" name="꺾인 연결선 70"/>
            <p:cNvCxnSpPr>
              <a:stCxn id="32" idx="2"/>
              <a:endCxn id="29" idx="2"/>
            </p:cNvCxnSpPr>
            <p:nvPr/>
          </p:nvCxnSpPr>
          <p:spPr>
            <a:xfrm rot="5400000" flipH="1">
              <a:off x="1945001" y="2502946"/>
              <a:ext cx="19388" cy="2046161"/>
            </a:xfrm>
            <a:prstGeom prst="bentConnector3">
              <a:avLst>
                <a:gd name="adj1" fmla="val -1904642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타원 120"/>
            <p:cNvSpPr/>
            <p:nvPr/>
          </p:nvSpPr>
          <p:spPr>
            <a:xfrm>
              <a:off x="2911118" y="3673043"/>
              <a:ext cx="108012" cy="1080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dirty="0"/>
                <a:t>N</a:t>
              </a:r>
              <a:endParaRPr lang="ko-KR" altLang="en-US" sz="600" dirty="0"/>
            </a:p>
          </p:txBody>
        </p:sp>
        <p:grpSp>
          <p:nvGrpSpPr>
            <p:cNvPr id="86" name="그룹 103"/>
            <p:cNvGrpSpPr/>
            <p:nvPr/>
          </p:nvGrpSpPr>
          <p:grpSpPr>
            <a:xfrm>
              <a:off x="1205143" y="3988027"/>
              <a:ext cx="1384247" cy="594065"/>
              <a:chOff x="5724128" y="260649"/>
              <a:chExt cx="1845663" cy="792087"/>
            </a:xfrm>
          </p:grpSpPr>
          <p:grpSp>
            <p:nvGrpSpPr>
              <p:cNvPr id="87" name="Group 181"/>
              <p:cNvGrpSpPr/>
              <p:nvPr/>
            </p:nvGrpSpPr>
            <p:grpSpPr>
              <a:xfrm>
                <a:off x="5724128" y="260649"/>
                <a:ext cx="1845663" cy="184576"/>
                <a:chOff x="2835882" y="3449441"/>
                <a:chExt cx="1439998" cy="144007"/>
              </a:xfrm>
              <a:effectLst/>
            </p:grpSpPr>
            <p:sp>
              <p:nvSpPr>
                <p:cNvPr id="90" name="직사각형 117"/>
                <p:cNvSpPr/>
                <p:nvPr/>
              </p:nvSpPr>
              <p:spPr>
                <a:xfrm>
                  <a:off x="2835882" y="3449441"/>
                  <a:ext cx="1439998" cy="144007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solidFill>
                    <a:srgbClr val="A6A6A6"/>
                  </a:solidFill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54000" tIns="13500" rIns="13500" bIns="13500" rtlCol="0" anchor="ctr"/>
                <a:lstStyle/>
                <a:p>
                  <a:pPr defTabSz="769735"/>
                  <a:r>
                    <a:rPr lang="en-US" altLang="ko-KR" sz="600" dirty="0">
                      <a:solidFill>
                        <a:prstClr val="black"/>
                      </a:solidFill>
                    </a:rPr>
                    <a:t>Alert </a:t>
                  </a:r>
                </a:p>
              </p:txBody>
            </p:sp>
            <p:sp>
              <p:nvSpPr>
                <p:cNvPr id="91" name="직사각형 122"/>
                <p:cNvSpPr/>
                <p:nvPr/>
              </p:nvSpPr>
              <p:spPr>
                <a:xfrm>
                  <a:off x="4131880" y="3449441"/>
                  <a:ext cx="144000" cy="144000"/>
                </a:xfrm>
                <a:prstGeom prst="rect">
                  <a:avLst/>
                </a:prstGeom>
                <a:ln w="6350">
                  <a:solidFill>
                    <a:srgbClr val="A6A6A6"/>
                  </a:solidFill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13500" tIns="13500" rIns="13500" bIns="13500" rtlCol="0" anchor="ctr"/>
                <a:lstStyle/>
                <a:p>
                  <a:pPr algn="ctr"/>
                  <a:r>
                    <a:rPr lang="ko-KR" altLang="en-US" sz="525" dirty="0">
                      <a:latin typeface="나눔고딕"/>
                      <a:ea typeface="나눔고딕"/>
                      <a:cs typeface="나눔고딕"/>
                      <a:sym typeface="Wingdings 2"/>
                    </a:rPr>
                    <a:t></a:t>
                  </a:r>
                  <a:endParaRPr lang="ko-KR" altLang="en-US" sz="525" dirty="0">
                    <a:latin typeface="나눔고딕"/>
                    <a:ea typeface="나눔고딕"/>
                    <a:cs typeface="나눔고딕"/>
                  </a:endParaRPr>
                </a:p>
              </p:txBody>
            </p:sp>
          </p:grpSp>
          <p:sp>
            <p:nvSpPr>
              <p:cNvPr id="89" name="직사각형 116"/>
              <p:cNvSpPr>
                <a:spLocks noChangeAspect="1"/>
              </p:cNvSpPr>
              <p:nvPr/>
            </p:nvSpPr>
            <p:spPr>
              <a:xfrm>
                <a:off x="5724128" y="438119"/>
                <a:ext cx="1845663" cy="61461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A6A6A6"/>
                </a:solidFill>
                <a:miter lim="800000"/>
                <a:headEnd/>
                <a:tailEnd/>
              </a:ln>
              <a:effectLst/>
            </p:spPr>
            <p:txBody>
              <a:bodyPr wrap="none" lIns="54000" tIns="54000" rIns="54000" bIns="54000" rtlCol="0" anchor="t">
                <a:normAutofit/>
              </a:bodyPr>
              <a:lstStyle/>
              <a:p>
                <a:pPr lvl="0" algn="ctr"/>
                <a:endParaRPr lang="en-US" altLang="ko-KR" sz="600" dirty="0">
                  <a:solidFill>
                    <a:prstClr val="black"/>
                  </a:solidFill>
                </a:endParaRPr>
              </a:p>
              <a:p>
                <a:pPr lvl="0" algn="ctr"/>
                <a:r>
                  <a:rPr lang="ko-KR" altLang="en-US" sz="600" dirty="0">
                    <a:solidFill>
                      <a:prstClr val="black"/>
                    </a:solidFill>
                  </a:rPr>
                  <a:t>교수계정으로 로그인 하시면 </a:t>
                </a:r>
                <a:endParaRPr lang="en-US" altLang="ko-KR" sz="600" dirty="0">
                  <a:solidFill>
                    <a:prstClr val="black"/>
                  </a:solidFill>
                </a:endParaRPr>
              </a:p>
              <a:p>
                <a:pPr lvl="0" algn="ctr"/>
                <a:r>
                  <a:rPr lang="en-US" altLang="ko-KR" sz="600" dirty="0">
                    <a:solidFill>
                      <a:prstClr val="black"/>
                    </a:solidFill>
                  </a:rPr>
                  <a:t>‘</a:t>
                </a:r>
                <a:r>
                  <a:rPr lang="ko-KR" altLang="en-US" sz="600" dirty="0">
                    <a:solidFill>
                      <a:prstClr val="black"/>
                    </a:solidFill>
                  </a:rPr>
                  <a:t>수업하기</a:t>
                </a:r>
                <a:r>
                  <a:rPr lang="en-US" altLang="ko-KR" sz="600" dirty="0">
                    <a:solidFill>
                      <a:prstClr val="black"/>
                    </a:solidFill>
                  </a:rPr>
                  <a:t>’</a:t>
                </a:r>
                <a:r>
                  <a:rPr lang="ko-KR" altLang="en-US" sz="600" dirty="0">
                    <a:solidFill>
                      <a:prstClr val="black"/>
                    </a:solidFill>
                  </a:rPr>
                  <a:t>가 가능합니다</a:t>
                </a:r>
                <a:r>
                  <a:rPr lang="en-US" altLang="ko-KR" sz="600" dirty="0">
                    <a:solidFill>
                      <a:prstClr val="black"/>
                    </a:solidFill>
                  </a:rPr>
                  <a:t>.</a:t>
                </a:r>
                <a:endParaRPr lang="ko-KR" altLang="en-US" sz="600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92" name="직선 화살표 연결선 67"/>
            <p:cNvCxnSpPr>
              <a:stCxn id="57" idx="3"/>
              <a:endCxn id="32" idx="1"/>
            </p:cNvCxnSpPr>
            <p:nvPr/>
          </p:nvCxnSpPr>
          <p:spPr>
            <a:xfrm flipV="1">
              <a:off x="2152198" y="3360170"/>
              <a:ext cx="424319" cy="9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직선 화살표 연결선 67"/>
            <p:cNvCxnSpPr>
              <a:stCxn id="32" idx="3"/>
            </p:cNvCxnSpPr>
            <p:nvPr/>
          </p:nvCxnSpPr>
          <p:spPr>
            <a:xfrm>
              <a:off x="3379034" y="3360170"/>
              <a:ext cx="407947" cy="9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직선 화살표 연결선 67"/>
            <p:cNvCxnSpPr/>
            <p:nvPr/>
          </p:nvCxnSpPr>
          <p:spPr>
            <a:xfrm flipV="1">
              <a:off x="5231703" y="3360170"/>
              <a:ext cx="424319" cy="9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순서도: 판단 58"/>
            <p:cNvSpPr>
              <a:spLocks noChangeArrowheads="1"/>
            </p:cNvSpPr>
            <p:nvPr/>
          </p:nvSpPr>
          <p:spPr bwMode="auto">
            <a:xfrm>
              <a:off x="6704505" y="3184619"/>
              <a:ext cx="802517" cy="351101"/>
            </a:xfrm>
            <a:prstGeom prst="diamond">
              <a:avLst/>
            </a:prstGeom>
            <a:noFill/>
            <a:ln w="12700" algn="ctr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571500" latinLnBrk="0">
                <a:defRPr/>
              </a:pPr>
              <a:r>
                <a:rPr lang="ko-KR" altLang="en-US" sz="600" kern="0" dirty="0">
                  <a:solidFill>
                    <a:sysClr val="windowText" lastClr="000000"/>
                  </a:solidFill>
                  <a:latin typeface="+mn-ea"/>
                </a:rPr>
                <a:t>설정 </a:t>
              </a:r>
              <a:endParaRPr lang="en-US" altLang="ko-KR" sz="600" kern="0" dirty="0">
                <a:solidFill>
                  <a:sysClr val="windowText" lastClr="000000"/>
                </a:solidFill>
                <a:latin typeface="+mn-ea"/>
              </a:endParaRPr>
            </a:p>
            <a:p>
              <a:pPr algn="ctr" defTabSz="571500" latinLnBrk="0">
                <a:defRPr/>
              </a:pPr>
              <a:r>
                <a:rPr lang="ko-KR" altLang="en-US" sz="600" kern="0" dirty="0">
                  <a:solidFill>
                    <a:sysClr val="windowText" lastClr="000000"/>
                  </a:solidFill>
                  <a:latin typeface="+mn-ea"/>
                </a:rPr>
                <a:t>유효성 판단</a:t>
              </a:r>
            </a:p>
          </p:txBody>
        </p:sp>
        <p:sp>
          <p:nvSpPr>
            <p:cNvPr id="181" name="순서도: 데이터 16"/>
            <p:cNvSpPr/>
            <p:nvPr/>
          </p:nvSpPr>
          <p:spPr>
            <a:xfrm>
              <a:off x="5588019" y="3204912"/>
              <a:ext cx="771406" cy="307214"/>
            </a:xfrm>
            <a:prstGeom prst="flowChartInputOutput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1500"/>
              <a:r>
                <a:rPr lang="ko-KR" altLang="en-US" sz="600" dirty="0">
                  <a:solidFill>
                    <a:prstClr val="black"/>
                  </a:solidFill>
                </a:rPr>
                <a:t>환경설정</a:t>
              </a:r>
            </a:p>
          </p:txBody>
        </p:sp>
        <p:cxnSp>
          <p:nvCxnSpPr>
            <p:cNvPr id="182" name="직선 화살표 연결선 67"/>
            <p:cNvCxnSpPr/>
            <p:nvPr/>
          </p:nvCxnSpPr>
          <p:spPr>
            <a:xfrm flipV="1">
              <a:off x="6280185" y="3360170"/>
              <a:ext cx="424319" cy="9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직선 화살표 연결선 67"/>
            <p:cNvCxnSpPr/>
            <p:nvPr/>
          </p:nvCxnSpPr>
          <p:spPr>
            <a:xfrm flipV="1">
              <a:off x="7493524" y="3360170"/>
              <a:ext cx="424319" cy="9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꺾인 연결선 70"/>
            <p:cNvCxnSpPr>
              <a:stCxn id="180" idx="2"/>
              <a:endCxn id="181" idx="4"/>
            </p:cNvCxnSpPr>
            <p:nvPr/>
          </p:nvCxnSpPr>
          <p:spPr>
            <a:xfrm rot="5400000" flipH="1">
              <a:off x="6527946" y="2957903"/>
              <a:ext cx="23594" cy="1132042"/>
            </a:xfrm>
            <a:prstGeom prst="bentConnector3">
              <a:avLst>
                <a:gd name="adj1" fmla="val -72666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타원 121"/>
            <p:cNvSpPr/>
            <p:nvPr/>
          </p:nvSpPr>
          <p:spPr>
            <a:xfrm>
              <a:off x="3459925" y="3312869"/>
              <a:ext cx="108012" cy="1080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dirty="0"/>
                <a:t>Y</a:t>
              </a:r>
              <a:endParaRPr lang="ko-KR" altLang="en-US" sz="600" dirty="0"/>
            </a:p>
          </p:txBody>
        </p:sp>
        <p:sp>
          <p:nvSpPr>
            <p:cNvPr id="190" name="타원 121"/>
            <p:cNvSpPr/>
            <p:nvPr/>
          </p:nvSpPr>
          <p:spPr>
            <a:xfrm>
              <a:off x="7603300" y="3301878"/>
              <a:ext cx="108012" cy="1080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dirty="0"/>
                <a:t>Y</a:t>
              </a:r>
              <a:endParaRPr lang="ko-KR" altLang="en-US" sz="600" dirty="0"/>
            </a:p>
          </p:txBody>
        </p:sp>
        <p:sp>
          <p:nvSpPr>
            <p:cNvPr id="191" name="타원 120"/>
            <p:cNvSpPr/>
            <p:nvPr/>
          </p:nvSpPr>
          <p:spPr>
            <a:xfrm>
              <a:off x="6742367" y="3673043"/>
              <a:ext cx="108012" cy="1080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dirty="0"/>
                <a:t>N</a:t>
              </a:r>
              <a:endParaRPr lang="ko-KR" altLang="en-US" sz="600" dirty="0"/>
            </a:p>
          </p:txBody>
        </p:sp>
        <p:sp>
          <p:nvSpPr>
            <p:cNvPr id="28" name="순서도: 데이터 16"/>
            <p:cNvSpPr/>
            <p:nvPr/>
          </p:nvSpPr>
          <p:spPr>
            <a:xfrm>
              <a:off x="3666278" y="3204912"/>
              <a:ext cx="1646193" cy="30721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9642"/>
                <a:gd name="connsiteY0" fmla="*/ 10000 h 10000"/>
                <a:gd name="connsiteX1" fmla="*/ 1642 w 9642"/>
                <a:gd name="connsiteY1" fmla="*/ 0 h 10000"/>
                <a:gd name="connsiteX2" fmla="*/ 9642 w 9642"/>
                <a:gd name="connsiteY2" fmla="*/ 0 h 10000"/>
                <a:gd name="connsiteX3" fmla="*/ 7642 w 9642"/>
                <a:gd name="connsiteY3" fmla="*/ 10000 h 10000"/>
                <a:gd name="connsiteX4" fmla="*/ 0 w 9642"/>
                <a:gd name="connsiteY4" fmla="*/ 10000 h 10000"/>
                <a:gd name="connsiteX0" fmla="*/ 0 w 10000"/>
                <a:gd name="connsiteY0" fmla="*/ 10000 h 10000"/>
                <a:gd name="connsiteX1" fmla="*/ 1703 w 10000"/>
                <a:gd name="connsiteY1" fmla="*/ 0 h 10000"/>
                <a:gd name="connsiteX2" fmla="*/ 10000 w 10000"/>
                <a:gd name="connsiteY2" fmla="*/ 0 h 10000"/>
                <a:gd name="connsiteX3" fmla="*/ 8833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1356 w 10000"/>
                <a:gd name="connsiteY1" fmla="*/ 0 h 10000"/>
                <a:gd name="connsiteX2" fmla="*/ 10000 w 10000"/>
                <a:gd name="connsiteY2" fmla="*/ 0 h 10000"/>
                <a:gd name="connsiteX3" fmla="*/ 8833 w 10000"/>
                <a:gd name="connsiteY3" fmla="*/ 1000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1356" y="0"/>
                  </a:lnTo>
                  <a:lnTo>
                    <a:pt x="10000" y="0"/>
                  </a:lnTo>
                  <a:lnTo>
                    <a:pt x="8833" y="10000"/>
                  </a:lnTo>
                  <a:lnTo>
                    <a:pt x="0" y="10000"/>
                  </a:lnTo>
                  <a:close/>
                </a:path>
              </a:pathLst>
            </a:cu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571500"/>
              <a:r>
                <a:rPr lang="ko-KR" altLang="en-US" sz="600" dirty="0">
                  <a:solidFill>
                    <a:schemeClr val="tx1"/>
                  </a:solidFill>
                  <a:latin typeface="+mn-ea"/>
                </a:rPr>
                <a:t>수업가이드</a:t>
              </a:r>
              <a:r>
                <a:rPr lang="en-US" altLang="ko-KR" sz="600" dirty="0">
                  <a:solidFill>
                    <a:schemeClr val="tx1"/>
                  </a:solidFill>
                  <a:latin typeface="+mn-ea"/>
                </a:rPr>
                <a:t>/</a:t>
              </a:r>
              <a:r>
                <a:rPr lang="ko-KR" altLang="en-US" sz="600" dirty="0">
                  <a:solidFill>
                    <a:schemeClr val="tx1"/>
                  </a:solidFill>
                  <a:latin typeface="+mn-ea"/>
                </a:rPr>
                <a:t>수업하기 </a:t>
              </a:r>
              <a:r>
                <a:rPr lang="en-US" altLang="ko-KR" sz="600" dirty="0">
                  <a:solidFill>
                    <a:schemeClr val="tx1"/>
                  </a:solidFill>
                  <a:latin typeface="+mn-ea"/>
                </a:rPr>
                <a:t>(</a:t>
              </a:r>
              <a:r>
                <a:rPr lang="ko-KR" altLang="en-US" sz="600" dirty="0">
                  <a:solidFill>
                    <a:schemeClr val="tx1"/>
                  </a:solidFill>
                  <a:latin typeface="+mn-ea"/>
                </a:rPr>
                <a:t>정보입력</a:t>
              </a:r>
              <a:r>
                <a:rPr lang="en-US" altLang="ko-KR" sz="600" dirty="0">
                  <a:solidFill>
                    <a:schemeClr val="tx1"/>
                  </a:solidFill>
                  <a:latin typeface="+mn-ea"/>
                </a:rPr>
                <a:t>)</a:t>
              </a:r>
            </a:p>
          </p:txBody>
        </p:sp>
      </p:grpSp>
      <p:sp>
        <p:nvSpPr>
          <p:cNvPr id="27" name="내용 개체 틀 2"/>
          <p:cNvSpPr txBox="1">
            <a:spLocks/>
          </p:cNvSpPr>
          <p:nvPr/>
        </p:nvSpPr>
        <p:spPr>
          <a:xfrm>
            <a:off x="1043982" y="384296"/>
            <a:ext cx="1493622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서비스 프로세스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102116" y="693742"/>
            <a:ext cx="1522853" cy="294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2325"/>
              </a:lnSpc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수업하기 프로세스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61</a:t>
            </a:fld>
            <a:endParaRPr lang="ko-KR" altLang="en-US" dirty="0"/>
          </a:p>
        </p:txBody>
      </p:sp>
      <p:cxnSp>
        <p:nvCxnSpPr>
          <p:cNvPr id="33" name="직선 연결선 32"/>
          <p:cNvCxnSpPr/>
          <p:nvPr/>
        </p:nvCxnSpPr>
        <p:spPr>
          <a:xfrm>
            <a:off x="2162299" y="480220"/>
            <a:ext cx="750892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61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직선 화살표 연결선 131"/>
          <p:cNvCxnSpPr>
            <a:stCxn id="50" idx="2"/>
            <a:endCxn id="60" idx="1"/>
          </p:cNvCxnSpPr>
          <p:nvPr/>
        </p:nvCxnSpPr>
        <p:spPr>
          <a:xfrm rot="16200000" flipH="1">
            <a:off x="5326147" y="3779935"/>
            <a:ext cx="521395" cy="87984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131"/>
          <p:cNvCxnSpPr>
            <a:stCxn id="50" idx="3"/>
            <a:endCxn id="35" idx="1"/>
          </p:cNvCxnSpPr>
          <p:nvPr/>
        </p:nvCxnSpPr>
        <p:spPr>
          <a:xfrm>
            <a:off x="5548178" y="3783612"/>
            <a:ext cx="486452" cy="2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순서도: 판단 58"/>
          <p:cNvSpPr>
            <a:spLocks noChangeArrowheads="1"/>
          </p:cNvSpPr>
          <p:nvPr/>
        </p:nvSpPr>
        <p:spPr bwMode="auto">
          <a:xfrm>
            <a:off x="3033542" y="2855664"/>
            <a:ext cx="658315" cy="314506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 w="127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571500"/>
            <a:r>
              <a:rPr lang="ko-KR" altLang="en-US" sz="750" b="1" dirty="0">
                <a:solidFill>
                  <a:schemeClr val="bg1"/>
                </a:solidFill>
                <a:latin typeface="+mn-ea"/>
              </a:rPr>
              <a:t>메인</a:t>
            </a:r>
          </a:p>
        </p:txBody>
      </p:sp>
      <p:cxnSp>
        <p:nvCxnSpPr>
          <p:cNvPr id="33" name="직선 화살표 연결선 67"/>
          <p:cNvCxnSpPr>
            <a:endCxn id="34" idx="1"/>
          </p:cNvCxnSpPr>
          <p:nvPr/>
        </p:nvCxnSpPr>
        <p:spPr>
          <a:xfrm flipV="1">
            <a:off x="3688757" y="3014932"/>
            <a:ext cx="239948" cy="2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순서도: 판단 58"/>
          <p:cNvSpPr>
            <a:spLocks noChangeArrowheads="1"/>
          </p:cNvSpPr>
          <p:nvPr/>
        </p:nvSpPr>
        <p:spPr bwMode="auto">
          <a:xfrm>
            <a:off x="3928705" y="2861325"/>
            <a:ext cx="594066" cy="307214"/>
          </a:xfrm>
          <a:prstGeom prst="rect">
            <a:avLst/>
          </a:prstGeom>
          <a:noFill/>
          <a:ln w="12700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571500"/>
            <a:r>
              <a:rPr lang="ko-KR" altLang="en-US" sz="600" dirty="0">
                <a:latin typeface="+mn-ea"/>
              </a:rPr>
              <a:t>수업선택</a:t>
            </a:r>
          </a:p>
        </p:txBody>
      </p:sp>
      <p:sp>
        <p:nvSpPr>
          <p:cNvPr id="35" name="순서도: 판단 58"/>
          <p:cNvSpPr>
            <a:spLocks noChangeArrowheads="1"/>
          </p:cNvSpPr>
          <p:nvPr/>
        </p:nvSpPr>
        <p:spPr bwMode="auto">
          <a:xfrm>
            <a:off x="6034630" y="3628533"/>
            <a:ext cx="840172" cy="314506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 w="127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571500"/>
            <a:r>
              <a:rPr lang="ko-KR" altLang="en-US" sz="750" b="1" dirty="0">
                <a:solidFill>
                  <a:schemeClr val="bg1"/>
                </a:solidFill>
                <a:latin typeface="+mn-ea"/>
              </a:rPr>
              <a:t>수업듣기</a:t>
            </a:r>
          </a:p>
        </p:txBody>
      </p:sp>
      <p:sp>
        <p:nvSpPr>
          <p:cNvPr id="36" name="순서도: 판단 58"/>
          <p:cNvSpPr>
            <a:spLocks noChangeArrowheads="1"/>
          </p:cNvSpPr>
          <p:nvPr/>
        </p:nvSpPr>
        <p:spPr bwMode="auto">
          <a:xfrm>
            <a:off x="4745661" y="2839293"/>
            <a:ext cx="802517" cy="351101"/>
          </a:xfrm>
          <a:prstGeom prst="diamond">
            <a:avLst/>
          </a:prstGeom>
          <a:noFill/>
          <a:ln w="12700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571500" latinLnBrk="0">
              <a:defRPr/>
            </a:pPr>
            <a:r>
              <a:rPr lang="ko-KR" altLang="en-US" sz="600" kern="0" dirty="0">
                <a:solidFill>
                  <a:sysClr val="windowText" lastClr="000000"/>
                </a:solidFill>
                <a:latin typeface="+mn-ea"/>
              </a:rPr>
              <a:t>로그인</a:t>
            </a:r>
          </a:p>
        </p:txBody>
      </p:sp>
      <p:cxnSp>
        <p:nvCxnSpPr>
          <p:cNvPr id="37" name="직선 화살표 연결선 67"/>
          <p:cNvCxnSpPr>
            <a:stCxn id="34" idx="3"/>
            <a:endCxn id="36" idx="1"/>
          </p:cNvCxnSpPr>
          <p:nvPr/>
        </p:nvCxnSpPr>
        <p:spPr>
          <a:xfrm flipV="1">
            <a:off x="4522772" y="3014844"/>
            <a:ext cx="222889" cy="89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hape 58"/>
          <p:cNvCxnSpPr/>
          <p:nvPr/>
        </p:nvCxnSpPr>
        <p:spPr>
          <a:xfrm rot="5400000">
            <a:off x="4938085" y="3399228"/>
            <a:ext cx="417668" cy="9525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hape 58"/>
          <p:cNvCxnSpPr>
            <a:stCxn id="36" idx="3"/>
            <a:endCxn id="56" idx="1"/>
          </p:cNvCxnSpPr>
          <p:nvPr/>
        </p:nvCxnSpPr>
        <p:spPr>
          <a:xfrm>
            <a:off x="5548177" y="3014842"/>
            <a:ext cx="478590" cy="2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타원 113"/>
          <p:cNvSpPr/>
          <p:nvPr/>
        </p:nvSpPr>
        <p:spPr>
          <a:xfrm>
            <a:off x="5707941" y="2963676"/>
            <a:ext cx="108012" cy="1080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" dirty="0"/>
              <a:t>N</a:t>
            </a:r>
            <a:endParaRPr lang="ko-KR" altLang="en-US" sz="600" dirty="0"/>
          </a:p>
        </p:txBody>
      </p:sp>
      <p:sp>
        <p:nvSpPr>
          <p:cNvPr id="48" name="타원 121"/>
          <p:cNvSpPr/>
          <p:nvPr/>
        </p:nvSpPr>
        <p:spPr>
          <a:xfrm>
            <a:off x="5092912" y="3351975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" dirty="0"/>
              <a:t>Y</a:t>
            </a:r>
            <a:endParaRPr lang="ko-KR" altLang="en-US" sz="600" dirty="0"/>
          </a:p>
        </p:txBody>
      </p:sp>
      <p:sp>
        <p:nvSpPr>
          <p:cNvPr id="49" name="타원 132"/>
          <p:cNvSpPr/>
          <p:nvPr/>
        </p:nvSpPr>
        <p:spPr>
          <a:xfrm>
            <a:off x="5710809" y="3738590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" dirty="0"/>
              <a:t>Y</a:t>
            </a:r>
            <a:endParaRPr lang="ko-KR" altLang="en-US" sz="600" dirty="0"/>
          </a:p>
        </p:txBody>
      </p:sp>
      <p:sp>
        <p:nvSpPr>
          <p:cNvPr id="50" name="순서도: 판단 58"/>
          <p:cNvSpPr>
            <a:spLocks noChangeArrowheads="1"/>
          </p:cNvSpPr>
          <p:nvPr/>
        </p:nvSpPr>
        <p:spPr bwMode="auto">
          <a:xfrm>
            <a:off x="4745661" y="3608062"/>
            <a:ext cx="802517" cy="351101"/>
          </a:xfrm>
          <a:prstGeom prst="diamond">
            <a:avLst/>
          </a:prstGeom>
          <a:noFill/>
          <a:ln w="12700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571500" latinLnBrk="0">
              <a:defRPr/>
            </a:pPr>
            <a:r>
              <a:rPr lang="ko-KR" altLang="en-US" sz="600" kern="0" dirty="0">
                <a:solidFill>
                  <a:sysClr val="windowText" lastClr="000000"/>
                </a:solidFill>
                <a:latin typeface="+mn-ea"/>
              </a:rPr>
              <a:t>회원 구분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24982" y="3850000"/>
            <a:ext cx="5196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" dirty="0"/>
              <a:t>학생 회원</a:t>
            </a:r>
          </a:p>
        </p:txBody>
      </p:sp>
      <p:sp>
        <p:nvSpPr>
          <p:cNvPr id="52" name="타원 113"/>
          <p:cNvSpPr/>
          <p:nvPr/>
        </p:nvSpPr>
        <p:spPr>
          <a:xfrm>
            <a:off x="5098386" y="4165853"/>
            <a:ext cx="108012" cy="1080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" dirty="0"/>
              <a:t>N</a:t>
            </a:r>
            <a:endParaRPr lang="ko-KR" altLang="en-US" sz="600" dirty="0"/>
          </a:p>
        </p:txBody>
      </p:sp>
      <p:sp>
        <p:nvSpPr>
          <p:cNvPr id="53" name="TextBox 52"/>
          <p:cNvSpPr txBox="1"/>
          <p:nvPr/>
        </p:nvSpPr>
        <p:spPr>
          <a:xfrm>
            <a:off x="4584646" y="4128831"/>
            <a:ext cx="5196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600" dirty="0"/>
              <a:t>교수 회원</a:t>
            </a:r>
          </a:p>
        </p:txBody>
      </p:sp>
      <p:sp>
        <p:nvSpPr>
          <p:cNvPr id="56" name="순서도: 판단 58"/>
          <p:cNvSpPr>
            <a:spLocks noChangeArrowheads="1"/>
          </p:cNvSpPr>
          <p:nvPr/>
        </p:nvSpPr>
        <p:spPr bwMode="auto">
          <a:xfrm>
            <a:off x="6026767" y="2860165"/>
            <a:ext cx="840172" cy="314506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 w="127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571500"/>
            <a:r>
              <a:rPr lang="ko-KR" altLang="en-US" sz="750" b="1" dirty="0">
                <a:solidFill>
                  <a:schemeClr val="bg1"/>
                </a:solidFill>
                <a:latin typeface="+mn-ea"/>
              </a:rPr>
              <a:t>맛보기 수업듣기</a:t>
            </a:r>
          </a:p>
        </p:txBody>
      </p:sp>
      <p:sp>
        <p:nvSpPr>
          <p:cNvPr id="60" name="순서도: 판단 58"/>
          <p:cNvSpPr>
            <a:spLocks noChangeArrowheads="1"/>
          </p:cNvSpPr>
          <p:nvPr/>
        </p:nvSpPr>
        <p:spPr bwMode="auto">
          <a:xfrm>
            <a:off x="6026767" y="4323303"/>
            <a:ext cx="840172" cy="314506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 w="127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571500"/>
            <a:r>
              <a:rPr lang="ko-KR" altLang="en-US" sz="750" b="1" dirty="0">
                <a:solidFill>
                  <a:schemeClr val="bg1"/>
                </a:solidFill>
                <a:latin typeface="+mn-ea"/>
              </a:rPr>
              <a:t>다른 교수 수업</a:t>
            </a:r>
            <a:endParaRPr lang="en-US" altLang="ko-KR" sz="750" b="1" dirty="0">
              <a:solidFill>
                <a:schemeClr val="bg1"/>
              </a:solidFill>
              <a:latin typeface="+mn-ea"/>
            </a:endParaRPr>
          </a:p>
          <a:p>
            <a:pPr algn="ctr" defTabSz="571500"/>
            <a:r>
              <a:rPr lang="ko-KR" altLang="en-US" sz="750" b="1" dirty="0">
                <a:solidFill>
                  <a:schemeClr val="bg1"/>
                </a:solidFill>
                <a:latin typeface="+mn-ea"/>
              </a:rPr>
              <a:t>염탐하기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62</a:t>
            </a:fld>
            <a:endParaRPr lang="ko-KR" altLang="en-US" dirty="0"/>
          </a:p>
        </p:txBody>
      </p:sp>
      <p:sp>
        <p:nvSpPr>
          <p:cNvPr id="23" name="내용 개체 틀 2"/>
          <p:cNvSpPr txBox="1">
            <a:spLocks/>
          </p:cNvSpPr>
          <p:nvPr/>
        </p:nvSpPr>
        <p:spPr>
          <a:xfrm>
            <a:off x="1043982" y="384296"/>
            <a:ext cx="1493622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서비스 프로세스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1102116" y="693742"/>
            <a:ext cx="1522853" cy="294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2325"/>
              </a:lnSpc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수업듣기 프로세스</a:t>
            </a:r>
          </a:p>
        </p:txBody>
      </p:sp>
      <p:cxnSp>
        <p:nvCxnSpPr>
          <p:cNvPr id="26" name="직선 연결선 25"/>
          <p:cNvCxnSpPr/>
          <p:nvPr/>
        </p:nvCxnSpPr>
        <p:spPr>
          <a:xfrm>
            <a:off x="2162299" y="480220"/>
            <a:ext cx="750892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95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" name="Shape 58"/>
          <p:cNvCxnSpPr>
            <a:stCxn id="105" idx="2"/>
            <a:endCxn id="111" idx="0"/>
          </p:cNvCxnSpPr>
          <p:nvPr/>
        </p:nvCxnSpPr>
        <p:spPr>
          <a:xfrm rot="5400000">
            <a:off x="3887207" y="3399228"/>
            <a:ext cx="417668" cy="9525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순서도: 판단 58"/>
          <p:cNvSpPr>
            <a:spLocks noChangeArrowheads="1"/>
          </p:cNvSpPr>
          <p:nvPr/>
        </p:nvSpPr>
        <p:spPr bwMode="auto">
          <a:xfrm>
            <a:off x="1982664" y="2855664"/>
            <a:ext cx="658315" cy="314506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 w="127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571500"/>
            <a:r>
              <a:rPr lang="ko-KR" altLang="en-US" sz="750" b="1" dirty="0">
                <a:solidFill>
                  <a:schemeClr val="bg1"/>
                </a:solidFill>
                <a:latin typeface="+mn-ea"/>
              </a:rPr>
              <a:t>메인</a:t>
            </a:r>
          </a:p>
        </p:txBody>
      </p:sp>
      <p:cxnSp>
        <p:nvCxnSpPr>
          <p:cNvPr id="42" name="Shape 58"/>
          <p:cNvCxnSpPr>
            <a:stCxn id="105" idx="0"/>
            <a:endCxn id="37" idx="0"/>
          </p:cNvCxnSpPr>
          <p:nvPr/>
        </p:nvCxnSpPr>
        <p:spPr>
          <a:xfrm rot="16200000" flipH="1" flipV="1">
            <a:off x="3195745" y="1955368"/>
            <a:ext cx="16373" cy="1784220"/>
          </a:xfrm>
          <a:prstGeom prst="bentConnector3">
            <a:avLst>
              <a:gd name="adj1" fmla="val -104718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56"/>
          <p:cNvCxnSpPr>
            <a:stCxn id="157" idx="3"/>
            <a:endCxn id="62" idx="1"/>
          </p:cNvCxnSpPr>
          <p:nvPr/>
        </p:nvCxnSpPr>
        <p:spPr>
          <a:xfrm flipV="1">
            <a:off x="6495003" y="3011286"/>
            <a:ext cx="976407" cy="5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67"/>
          <p:cNvCxnSpPr>
            <a:endCxn id="60" idx="1"/>
          </p:cNvCxnSpPr>
          <p:nvPr/>
        </p:nvCxnSpPr>
        <p:spPr>
          <a:xfrm flipV="1">
            <a:off x="2637879" y="3014932"/>
            <a:ext cx="239948" cy="2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그룹 103"/>
          <p:cNvGrpSpPr/>
          <p:nvPr/>
        </p:nvGrpSpPr>
        <p:grpSpPr>
          <a:xfrm>
            <a:off x="5963314" y="4524254"/>
            <a:ext cx="1384247" cy="594065"/>
            <a:chOff x="5724128" y="260649"/>
            <a:chExt cx="1845663" cy="792087"/>
          </a:xfrm>
        </p:grpSpPr>
        <p:grpSp>
          <p:nvGrpSpPr>
            <p:cNvPr id="49" name="Group 181"/>
            <p:cNvGrpSpPr/>
            <p:nvPr/>
          </p:nvGrpSpPr>
          <p:grpSpPr>
            <a:xfrm>
              <a:off x="5724128" y="260649"/>
              <a:ext cx="1845663" cy="184576"/>
              <a:chOff x="2835882" y="3449441"/>
              <a:chExt cx="1439998" cy="144007"/>
            </a:xfrm>
            <a:effectLst/>
          </p:grpSpPr>
          <p:sp>
            <p:nvSpPr>
              <p:cNvPr id="52" name="직사각형 117"/>
              <p:cNvSpPr/>
              <p:nvPr/>
            </p:nvSpPr>
            <p:spPr>
              <a:xfrm>
                <a:off x="2835882" y="3449441"/>
                <a:ext cx="1439998" cy="14400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rgbClr val="A6A6A6"/>
                </a:solidFill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lIns="54000" tIns="13500" rIns="13500" bIns="13500" rtlCol="0" anchor="ctr"/>
              <a:lstStyle/>
              <a:p>
                <a:pPr defTabSz="769735"/>
                <a:r>
                  <a:rPr lang="en-US" altLang="ko-KR" sz="600" dirty="0">
                    <a:solidFill>
                      <a:prstClr val="black"/>
                    </a:solidFill>
                  </a:rPr>
                  <a:t>Alert </a:t>
                </a:r>
              </a:p>
            </p:txBody>
          </p:sp>
          <p:sp>
            <p:nvSpPr>
              <p:cNvPr id="53" name="직사각형 122"/>
              <p:cNvSpPr/>
              <p:nvPr/>
            </p:nvSpPr>
            <p:spPr>
              <a:xfrm>
                <a:off x="4131880" y="3449441"/>
                <a:ext cx="144000" cy="144000"/>
              </a:xfrm>
              <a:prstGeom prst="rect">
                <a:avLst/>
              </a:prstGeom>
              <a:ln w="6350">
                <a:solidFill>
                  <a:srgbClr val="A6A6A6"/>
                </a:solidFill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lIns="13500" tIns="13500" rIns="13500" bIns="13500" rtlCol="0" anchor="ctr"/>
              <a:lstStyle/>
              <a:p>
                <a:pPr algn="ctr"/>
                <a:r>
                  <a:rPr lang="ko-KR" altLang="en-US" sz="525" dirty="0">
                    <a:latin typeface="나눔고딕"/>
                    <a:ea typeface="나눔고딕"/>
                    <a:cs typeface="나눔고딕"/>
                    <a:sym typeface="Wingdings 2"/>
                  </a:rPr>
                  <a:t></a:t>
                </a:r>
                <a:endParaRPr lang="ko-KR" altLang="en-US" sz="525" dirty="0">
                  <a:latin typeface="나눔고딕"/>
                  <a:ea typeface="나눔고딕"/>
                  <a:cs typeface="나눔고딕"/>
                </a:endParaRPr>
              </a:p>
            </p:txBody>
          </p:sp>
        </p:grpSp>
        <p:sp>
          <p:nvSpPr>
            <p:cNvPr id="50" name="직사각형 116"/>
            <p:cNvSpPr>
              <a:spLocks noChangeAspect="1"/>
            </p:cNvSpPr>
            <p:nvPr/>
          </p:nvSpPr>
          <p:spPr>
            <a:xfrm>
              <a:off x="5724128" y="438119"/>
              <a:ext cx="1845663" cy="6146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6A6A6"/>
              </a:solidFill>
              <a:miter lim="800000"/>
              <a:headEnd/>
              <a:tailEnd/>
            </a:ln>
            <a:effectLst/>
          </p:spPr>
          <p:txBody>
            <a:bodyPr wrap="none" lIns="54000" tIns="54000" rIns="54000" bIns="54000" rtlCol="0" anchor="t">
              <a:normAutofit/>
            </a:bodyPr>
            <a:lstStyle/>
            <a:p>
              <a:pPr lvl="0" algn="ctr"/>
              <a:endParaRPr lang="en-US" altLang="ko-KR" sz="600" dirty="0">
                <a:solidFill>
                  <a:prstClr val="black"/>
                </a:solidFill>
              </a:endParaRPr>
            </a:p>
            <a:p>
              <a:pPr lvl="0" algn="ctr"/>
              <a:r>
                <a:rPr lang="ko-KR" altLang="en-US" sz="600" dirty="0">
                  <a:solidFill>
                    <a:prstClr val="black"/>
                  </a:solidFill>
                </a:rPr>
                <a:t>훈수 요청이 거절되었습니다</a:t>
              </a:r>
              <a:r>
                <a:rPr lang="en-US" altLang="ko-KR" sz="600" dirty="0">
                  <a:solidFill>
                    <a:prstClr val="black"/>
                  </a:solidFill>
                </a:rPr>
                <a:t>. </a:t>
              </a:r>
              <a:r>
                <a:rPr lang="ko-KR" altLang="en-US" sz="600" dirty="0" err="1">
                  <a:solidFill>
                    <a:prstClr val="black"/>
                  </a:solidFill>
                </a:rPr>
                <a:t>ㅠㅠ</a:t>
              </a:r>
              <a:endParaRPr lang="en-US" altLang="ko-KR" sz="600" dirty="0">
                <a:solidFill>
                  <a:prstClr val="black"/>
                </a:solidFill>
              </a:endParaRPr>
            </a:p>
            <a:p>
              <a:pPr lvl="0" algn="ctr"/>
              <a:r>
                <a:rPr lang="ko-KR" altLang="en-US" sz="600" dirty="0">
                  <a:solidFill>
                    <a:prstClr val="black"/>
                  </a:solidFill>
                </a:rPr>
                <a:t>다른 교수님을 선택하세요</a:t>
              </a:r>
            </a:p>
          </p:txBody>
        </p:sp>
      </p:grpSp>
      <p:sp>
        <p:nvSpPr>
          <p:cNvPr id="54" name="타원 113"/>
          <p:cNvSpPr/>
          <p:nvPr/>
        </p:nvSpPr>
        <p:spPr>
          <a:xfrm>
            <a:off x="3149925" y="2622771"/>
            <a:ext cx="108012" cy="1080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" dirty="0"/>
              <a:t>N</a:t>
            </a:r>
            <a:endParaRPr lang="ko-KR" altLang="en-US" sz="600" dirty="0"/>
          </a:p>
        </p:txBody>
      </p:sp>
      <p:cxnSp>
        <p:nvCxnSpPr>
          <p:cNvPr id="55" name="직선 화살표 연결선 131"/>
          <p:cNvCxnSpPr>
            <a:stCxn id="111" idx="3"/>
          </p:cNvCxnSpPr>
          <p:nvPr/>
        </p:nvCxnSpPr>
        <p:spPr>
          <a:xfrm>
            <a:off x="4497299" y="3783611"/>
            <a:ext cx="450734" cy="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타원 132"/>
          <p:cNvSpPr/>
          <p:nvPr/>
        </p:nvSpPr>
        <p:spPr>
          <a:xfrm>
            <a:off x="4659931" y="3738590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" dirty="0"/>
              <a:t>Y</a:t>
            </a:r>
            <a:endParaRPr lang="ko-KR" altLang="en-US" sz="600" dirty="0"/>
          </a:p>
        </p:txBody>
      </p:sp>
      <p:sp>
        <p:nvSpPr>
          <p:cNvPr id="60" name="순서도: 판단 58"/>
          <p:cNvSpPr>
            <a:spLocks noChangeArrowheads="1"/>
          </p:cNvSpPr>
          <p:nvPr/>
        </p:nvSpPr>
        <p:spPr bwMode="auto">
          <a:xfrm>
            <a:off x="2877827" y="2861325"/>
            <a:ext cx="594066" cy="307214"/>
          </a:xfrm>
          <a:prstGeom prst="rect">
            <a:avLst/>
          </a:prstGeom>
          <a:noFill/>
          <a:ln w="12700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571500"/>
            <a:r>
              <a:rPr lang="ko-KR" altLang="en-US" sz="600" dirty="0" err="1">
                <a:latin typeface="+mn-ea"/>
              </a:rPr>
              <a:t>게임하기</a:t>
            </a:r>
            <a:endParaRPr lang="ko-KR" altLang="en-US" sz="600" dirty="0">
              <a:latin typeface="+mn-ea"/>
            </a:endParaRPr>
          </a:p>
        </p:txBody>
      </p:sp>
      <p:sp>
        <p:nvSpPr>
          <p:cNvPr id="62" name="순서도: 판단 58"/>
          <p:cNvSpPr>
            <a:spLocks noChangeArrowheads="1"/>
          </p:cNvSpPr>
          <p:nvPr/>
        </p:nvSpPr>
        <p:spPr bwMode="auto">
          <a:xfrm>
            <a:off x="7471409" y="2854033"/>
            <a:ext cx="840172" cy="314506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 w="127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571500"/>
            <a:r>
              <a:rPr lang="ko-KR" altLang="en-US" sz="750" b="1" dirty="0" err="1">
                <a:solidFill>
                  <a:schemeClr val="bg1"/>
                </a:solidFill>
                <a:latin typeface="+mn-ea"/>
              </a:rPr>
              <a:t>게임하기</a:t>
            </a:r>
            <a:endParaRPr lang="ko-KR" altLang="en-US" sz="75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7" name="순서도: 판단 58"/>
          <p:cNvSpPr>
            <a:spLocks noChangeArrowheads="1"/>
          </p:cNvSpPr>
          <p:nvPr/>
        </p:nvSpPr>
        <p:spPr bwMode="auto">
          <a:xfrm>
            <a:off x="5035616" y="3409770"/>
            <a:ext cx="594066" cy="307214"/>
          </a:xfrm>
          <a:prstGeom prst="rect">
            <a:avLst/>
          </a:prstGeom>
          <a:noFill/>
          <a:ln w="12700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571500"/>
            <a:r>
              <a:rPr lang="ko-KR" altLang="en-US" sz="600" dirty="0">
                <a:latin typeface="+mn-ea"/>
              </a:rPr>
              <a:t>혼자 모드</a:t>
            </a:r>
          </a:p>
        </p:txBody>
      </p:sp>
      <p:sp>
        <p:nvSpPr>
          <p:cNvPr id="69" name="순서도: 판단 58"/>
          <p:cNvSpPr>
            <a:spLocks noChangeArrowheads="1"/>
          </p:cNvSpPr>
          <p:nvPr/>
        </p:nvSpPr>
        <p:spPr bwMode="auto">
          <a:xfrm>
            <a:off x="5030853" y="3838608"/>
            <a:ext cx="594066" cy="307214"/>
          </a:xfrm>
          <a:prstGeom prst="rect">
            <a:avLst/>
          </a:prstGeom>
          <a:noFill/>
          <a:ln w="12700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571500"/>
            <a:r>
              <a:rPr lang="ko-KR" altLang="en-US" sz="600" dirty="0">
                <a:latin typeface="+mn-ea"/>
              </a:rPr>
              <a:t>훈수 모드</a:t>
            </a:r>
          </a:p>
        </p:txBody>
      </p:sp>
      <p:sp>
        <p:nvSpPr>
          <p:cNvPr id="70" name="순서도: 판단 58"/>
          <p:cNvSpPr>
            <a:spLocks noChangeArrowheads="1"/>
          </p:cNvSpPr>
          <p:nvPr/>
        </p:nvSpPr>
        <p:spPr bwMode="auto">
          <a:xfrm>
            <a:off x="6732353" y="3819363"/>
            <a:ext cx="802517" cy="351101"/>
          </a:xfrm>
          <a:prstGeom prst="diamond">
            <a:avLst/>
          </a:prstGeom>
          <a:noFill/>
          <a:ln w="12700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571500" latinLnBrk="0">
              <a:defRPr/>
            </a:pPr>
            <a:r>
              <a:rPr lang="ko-KR" altLang="en-US" sz="600" kern="0" dirty="0">
                <a:solidFill>
                  <a:sysClr val="windowText" lastClr="000000"/>
                </a:solidFill>
                <a:latin typeface="+mn-ea"/>
              </a:rPr>
              <a:t>훈수</a:t>
            </a:r>
            <a:endParaRPr lang="en-US" altLang="ko-KR" sz="600" kern="0" dirty="0">
              <a:solidFill>
                <a:sysClr val="windowText" lastClr="000000"/>
              </a:solidFill>
              <a:latin typeface="+mn-ea"/>
            </a:endParaRPr>
          </a:p>
          <a:p>
            <a:pPr algn="ctr" defTabSz="571500" latinLnBrk="0">
              <a:defRPr/>
            </a:pPr>
            <a:r>
              <a:rPr lang="ko-KR" altLang="en-US" sz="600" kern="0" dirty="0">
                <a:solidFill>
                  <a:sysClr val="windowText" lastClr="000000"/>
                </a:solidFill>
                <a:latin typeface="+mn-ea"/>
              </a:rPr>
              <a:t>요청 승인</a:t>
            </a:r>
          </a:p>
        </p:txBody>
      </p:sp>
      <p:cxnSp>
        <p:nvCxnSpPr>
          <p:cNvPr id="71" name="꺾인 연결선 71"/>
          <p:cNvCxnSpPr>
            <a:stCxn id="120" idx="1"/>
            <a:endCxn id="69" idx="3"/>
          </p:cNvCxnSpPr>
          <p:nvPr/>
        </p:nvCxnSpPr>
        <p:spPr>
          <a:xfrm flipH="1" flipV="1">
            <a:off x="5624920" y="3992216"/>
            <a:ext cx="279849" cy="2697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hape 134"/>
          <p:cNvCxnSpPr>
            <a:stCxn id="67" idx="3"/>
            <a:endCxn id="157" idx="2"/>
          </p:cNvCxnSpPr>
          <p:nvPr/>
        </p:nvCxnSpPr>
        <p:spPr>
          <a:xfrm flipV="1">
            <a:off x="5629683" y="3170239"/>
            <a:ext cx="568287" cy="39313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화살표 연결선 133"/>
          <p:cNvCxnSpPr>
            <a:stCxn id="70" idx="0"/>
          </p:cNvCxnSpPr>
          <p:nvPr/>
        </p:nvCxnSpPr>
        <p:spPr>
          <a:xfrm rot="16200000" flipV="1">
            <a:off x="6458104" y="3143854"/>
            <a:ext cx="415373" cy="93564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타원 121"/>
          <p:cNvSpPr/>
          <p:nvPr/>
        </p:nvSpPr>
        <p:spPr>
          <a:xfrm>
            <a:off x="7079604" y="3572658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" dirty="0"/>
              <a:t>Y</a:t>
            </a:r>
            <a:endParaRPr lang="ko-KR" altLang="en-US" sz="600" dirty="0"/>
          </a:p>
        </p:txBody>
      </p:sp>
      <p:cxnSp>
        <p:nvCxnSpPr>
          <p:cNvPr id="90" name="Elbow Connector 143"/>
          <p:cNvCxnSpPr/>
          <p:nvPr/>
        </p:nvCxnSpPr>
        <p:spPr>
          <a:xfrm rot="10800000" flipV="1">
            <a:off x="5026092" y="3565980"/>
            <a:ext cx="9525" cy="437420"/>
          </a:xfrm>
          <a:prstGeom prst="bentConnector3">
            <a:avLst>
              <a:gd name="adj1" fmla="val 975000"/>
            </a:avLst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그룹 103"/>
          <p:cNvGrpSpPr/>
          <p:nvPr/>
        </p:nvGrpSpPr>
        <p:grpSpPr>
          <a:xfrm>
            <a:off x="2565814" y="1885854"/>
            <a:ext cx="1384247" cy="594065"/>
            <a:chOff x="5724128" y="260649"/>
            <a:chExt cx="1845663" cy="792087"/>
          </a:xfrm>
        </p:grpSpPr>
        <p:grpSp>
          <p:nvGrpSpPr>
            <p:cNvPr id="97" name="Group 181"/>
            <p:cNvGrpSpPr/>
            <p:nvPr/>
          </p:nvGrpSpPr>
          <p:grpSpPr>
            <a:xfrm>
              <a:off x="5724128" y="260649"/>
              <a:ext cx="1845663" cy="184576"/>
              <a:chOff x="2835882" y="3449441"/>
              <a:chExt cx="1439998" cy="144007"/>
            </a:xfrm>
            <a:effectLst/>
          </p:grpSpPr>
          <p:sp>
            <p:nvSpPr>
              <p:cNvPr id="100" name="직사각형 117"/>
              <p:cNvSpPr/>
              <p:nvPr/>
            </p:nvSpPr>
            <p:spPr>
              <a:xfrm>
                <a:off x="2835882" y="3449441"/>
                <a:ext cx="1439998" cy="14400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rgbClr val="A6A6A6"/>
                </a:solidFill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lIns="54000" tIns="13500" rIns="13500" bIns="13500" rtlCol="0" anchor="ctr"/>
              <a:lstStyle/>
              <a:p>
                <a:pPr defTabSz="769735"/>
                <a:r>
                  <a:rPr lang="en-US" altLang="ko-KR" sz="600" dirty="0">
                    <a:solidFill>
                      <a:prstClr val="black"/>
                    </a:solidFill>
                  </a:rPr>
                  <a:t>Alert </a:t>
                </a:r>
              </a:p>
            </p:txBody>
          </p:sp>
          <p:sp>
            <p:nvSpPr>
              <p:cNvPr id="102" name="직사각형 122"/>
              <p:cNvSpPr/>
              <p:nvPr/>
            </p:nvSpPr>
            <p:spPr>
              <a:xfrm>
                <a:off x="4131880" y="3449441"/>
                <a:ext cx="144000" cy="144000"/>
              </a:xfrm>
              <a:prstGeom prst="rect">
                <a:avLst/>
              </a:prstGeom>
              <a:ln w="6350">
                <a:solidFill>
                  <a:srgbClr val="A6A6A6"/>
                </a:solidFill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lIns="13500" tIns="13500" rIns="13500" bIns="13500" rtlCol="0" anchor="ctr"/>
              <a:lstStyle/>
              <a:p>
                <a:pPr algn="ctr"/>
                <a:r>
                  <a:rPr lang="ko-KR" altLang="en-US" sz="525" dirty="0">
                    <a:latin typeface="나눔고딕"/>
                    <a:ea typeface="나눔고딕"/>
                    <a:cs typeface="나눔고딕"/>
                    <a:sym typeface="Wingdings 2"/>
                  </a:rPr>
                  <a:t></a:t>
                </a:r>
                <a:endParaRPr lang="ko-KR" altLang="en-US" sz="525" dirty="0">
                  <a:latin typeface="나눔고딕"/>
                  <a:ea typeface="나눔고딕"/>
                  <a:cs typeface="나눔고딕"/>
                </a:endParaRPr>
              </a:p>
            </p:txBody>
          </p:sp>
        </p:grpSp>
        <p:sp>
          <p:nvSpPr>
            <p:cNvPr id="99" name="직사각형 116"/>
            <p:cNvSpPr>
              <a:spLocks noChangeAspect="1"/>
            </p:cNvSpPr>
            <p:nvPr/>
          </p:nvSpPr>
          <p:spPr>
            <a:xfrm>
              <a:off x="5724128" y="438119"/>
              <a:ext cx="1845663" cy="6146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6A6A6"/>
              </a:solidFill>
              <a:miter lim="800000"/>
              <a:headEnd/>
              <a:tailEnd/>
            </a:ln>
            <a:effectLst/>
          </p:spPr>
          <p:txBody>
            <a:bodyPr wrap="none" lIns="54000" tIns="54000" rIns="54000" bIns="54000" rtlCol="0" anchor="t">
              <a:normAutofit/>
            </a:bodyPr>
            <a:lstStyle/>
            <a:p>
              <a:pPr lvl="0" algn="ctr"/>
              <a:endParaRPr lang="en-US" altLang="ko-KR" sz="600" dirty="0">
                <a:solidFill>
                  <a:prstClr val="black"/>
                </a:solidFill>
              </a:endParaRPr>
            </a:p>
            <a:p>
              <a:pPr lvl="0" algn="ctr"/>
              <a:r>
                <a:rPr lang="ko-KR" altLang="en-US" sz="600" dirty="0">
                  <a:solidFill>
                    <a:prstClr val="black"/>
                  </a:solidFill>
                </a:rPr>
                <a:t>로그인이 필요한 서비스입니다</a:t>
              </a:r>
              <a:r>
                <a:rPr lang="en-US" altLang="ko-KR" sz="600" dirty="0">
                  <a:solidFill>
                    <a:prstClr val="black"/>
                  </a:solidFill>
                </a:rPr>
                <a:t>.</a:t>
              </a:r>
              <a:endParaRPr lang="ko-KR" altLang="en-US" sz="600" dirty="0">
                <a:solidFill>
                  <a:prstClr val="black"/>
                </a:solidFill>
              </a:endParaRPr>
            </a:p>
          </p:txBody>
        </p:sp>
      </p:grpSp>
      <p:sp>
        <p:nvSpPr>
          <p:cNvPr id="105" name="순서도: 판단 58"/>
          <p:cNvSpPr>
            <a:spLocks noChangeArrowheads="1"/>
          </p:cNvSpPr>
          <p:nvPr/>
        </p:nvSpPr>
        <p:spPr bwMode="auto">
          <a:xfrm>
            <a:off x="3694783" y="2839293"/>
            <a:ext cx="802517" cy="351101"/>
          </a:xfrm>
          <a:prstGeom prst="diamond">
            <a:avLst/>
          </a:prstGeom>
          <a:noFill/>
          <a:ln w="12700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571500" latinLnBrk="0">
              <a:defRPr/>
            </a:pPr>
            <a:r>
              <a:rPr lang="ko-KR" altLang="en-US" sz="600" kern="0" dirty="0">
                <a:solidFill>
                  <a:sysClr val="windowText" lastClr="000000"/>
                </a:solidFill>
                <a:latin typeface="+mn-ea"/>
              </a:rPr>
              <a:t>로그인</a:t>
            </a:r>
          </a:p>
        </p:txBody>
      </p:sp>
      <p:cxnSp>
        <p:nvCxnSpPr>
          <p:cNvPr id="106" name="직선 화살표 연결선 67"/>
          <p:cNvCxnSpPr>
            <a:stCxn id="60" idx="3"/>
            <a:endCxn id="105" idx="1"/>
          </p:cNvCxnSpPr>
          <p:nvPr/>
        </p:nvCxnSpPr>
        <p:spPr>
          <a:xfrm flipV="1">
            <a:off x="3471894" y="3014844"/>
            <a:ext cx="222889" cy="89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타원 121"/>
          <p:cNvSpPr/>
          <p:nvPr/>
        </p:nvSpPr>
        <p:spPr>
          <a:xfrm>
            <a:off x="4042034" y="3351975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" dirty="0"/>
              <a:t>Y</a:t>
            </a:r>
            <a:endParaRPr lang="ko-KR" altLang="en-US" sz="600" dirty="0"/>
          </a:p>
        </p:txBody>
      </p:sp>
      <p:sp>
        <p:nvSpPr>
          <p:cNvPr id="111" name="순서도: 판단 58"/>
          <p:cNvSpPr>
            <a:spLocks noChangeArrowheads="1"/>
          </p:cNvSpPr>
          <p:nvPr/>
        </p:nvSpPr>
        <p:spPr bwMode="auto">
          <a:xfrm>
            <a:off x="3694783" y="3608062"/>
            <a:ext cx="802517" cy="351101"/>
          </a:xfrm>
          <a:prstGeom prst="diamond">
            <a:avLst/>
          </a:prstGeom>
          <a:noFill/>
          <a:ln w="12700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571500" latinLnBrk="0">
              <a:defRPr/>
            </a:pPr>
            <a:r>
              <a:rPr lang="ko-KR" altLang="en-US" sz="600" kern="0" dirty="0">
                <a:solidFill>
                  <a:sysClr val="windowText" lastClr="000000"/>
                </a:solidFill>
                <a:latin typeface="+mn-ea"/>
              </a:rPr>
              <a:t>회원 구분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74104" y="3850000"/>
            <a:ext cx="5196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" dirty="0"/>
              <a:t>학생 회원</a:t>
            </a:r>
          </a:p>
        </p:txBody>
      </p:sp>
      <p:sp>
        <p:nvSpPr>
          <p:cNvPr id="120" name="순서도: 판단 58"/>
          <p:cNvSpPr>
            <a:spLocks noChangeArrowheads="1"/>
          </p:cNvSpPr>
          <p:nvPr/>
        </p:nvSpPr>
        <p:spPr bwMode="auto">
          <a:xfrm>
            <a:off x="5904768" y="3841305"/>
            <a:ext cx="594066" cy="307214"/>
          </a:xfrm>
          <a:prstGeom prst="rect">
            <a:avLst/>
          </a:prstGeom>
          <a:noFill/>
          <a:ln w="12700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571500"/>
            <a:r>
              <a:rPr lang="ko-KR" altLang="en-US" sz="600" dirty="0">
                <a:latin typeface="+mn-ea"/>
              </a:rPr>
              <a:t>훈수 교수 선택</a:t>
            </a:r>
          </a:p>
        </p:txBody>
      </p:sp>
      <p:cxnSp>
        <p:nvCxnSpPr>
          <p:cNvPr id="128" name="Shape 58"/>
          <p:cNvCxnSpPr>
            <a:stCxn id="120" idx="3"/>
            <a:endCxn id="70" idx="1"/>
          </p:cNvCxnSpPr>
          <p:nvPr/>
        </p:nvCxnSpPr>
        <p:spPr>
          <a:xfrm>
            <a:off x="6498834" y="3994913"/>
            <a:ext cx="233518" cy="1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직선 화살표 연결선 133"/>
          <p:cNvCxnSpPr>
            <a:stCxn id="70" idx="2"/>
            <a:endCxn id="120" idx="2"/>
          </p:cNvCxnSpPr>
          <p:nvPr/>
        </p:nvCxnSpPr>
        <p:spPr>
          <a:xfrm rot="5400000" flipH="1">
            <a:off x="6656734" y="3693587"/>
            <a:ext cx="21944" cy="931810"/>
          </a:xfrm>
          <a:prstGeom prst="bentConnector3">
            <a:avLst>
              <a:gd name="adj1" fmla="val -78129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타원 113"/>
          <p:cNvSpPr/>
          <p:nvPr/>
        </p:nvSpPr>
        <p:spPr>
          <a:xfrm>
            <a:off x="6601430" y="4282649"/>
            <a:ext cx="108012" cy="1080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" dirty="0"/>
              <a:t>N</a:t>
            </a:r>
            <a:endParaRPr lang="ko-KR" altLang="en-US" sz="600" dirty="0"/>
          </a:p>
        </p:txBody>
      </p:sp>
      <p:cxnSp>
        <p:nvCxnSpPr>
          <p:cNvPr id="143" name="직선 화살표 연결선 131"/>
          <p:cNvCxnSpPr>
            <a:stCxn id="111" idx="2"/>
            <a:endCxn id="37" idx="2"/>
          </p:cNvCxnSpPr>
          <p:nvPr/>
        </p:nvCxnSpPr>
        <p:spPr>
          <a:xfrm rot="5400000" flipH="1">
            <a:off x="2809435" y="2672556"/>
            <a:ext cx="788992" cy="1784220"/>
          </a:xfrm>
          <a:prstGeom prst="bentConnector3">
            <a:avLst>
              <a:gd name="adj1" fmla="val -2173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타원 113"/>
          <p:cNvSpPr/>
          <p:nvPr/>
        </p:nvSpPr>
        <p:spPr>
          <a:xfrm>
            <a:off x="3124993" y="4070290"/>
            <a:ext cx="108012" cy="1080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" dirty="0"/>
              <a:t>N</a:t>
            </a:r>
            <a:endParaRPr lang="ko-KR" altLang="en-US" sz="600" dirty="0"/>
          </a:p>
        </p:txBody>
      </p:sp>
      <p:sp>
        <p:nvSpPr>
          <p:cNvPr id="149" name="TextBox 148"/>
          <p:cNvSpPr txBox="1"/>
          <p:nvPr/>
        </p:nvSpPr>
        <p:spPr>
          <a:xfrm>
            <a:off x="2914827" y="4185908"/>
            <a:ext cx="5196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600" dirty="0"/>
              <a:t>교수 회원</a:t>
            </a:r>
          </a:p>
        </p:txBody>
      </p:sp>
      <p:grpSp>
        <p:nvGrpSpPr>
          <p:cNvPr id="152" name="그룹 103"/>
          <p:cNvGrpSpPr/>
          <p:nvPr/>
        </p:nvGrpSpPr>
        <p:grpSpPr>
          <a:xfrm>
            <a:off x="2482738" y="4451706"/>
            <a:ext cx="1384247" cy="594065"/>
            <a:chOff x="5724128" y="260649"/>
            <a:chExt cx="1845663" cy="792087"/>
          </a:xfrm>
        </p:grpSpPr>
        <p:grpSp>
          <p:nvGrpSpPr>
            <p:cNvPr id="153" name="Group 181"/>
            <p:cNvGrpSpPr/>
            <p:nvPr/>
          </p:nvGrpSpPr>
          <p:grpSpPr>
            <a:xfrm>
              <a:off x="5724128" y="260649"/>
              <a:ext cx="1845663" cy="184576"/>
              <a:chOff x="2835882" y="3449441"/>
              <a:chExt cx="1439998" cy="144007"/>
            </a:xfrm>
            <a:effectLst/>
          </p:grpSpPr>
          <p:sp>
            <p:nvSpPr>
              <p:cNvPr id="155" name="직사각형 117"/>
              <p:cNvSpPr/>
              <p:nvPr/>
            </p:nvSpPr>
            <p:spPr>
              <a:xfrm>
                <a:off x="2835882" y="3449441"/>
                <a:ext cx="1439998" cy="14400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rgbClr val="A6A6A6"/>
                </a:solidFill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lIns="54000" tIns="13500" rIns="13500" bIns="13500" rtlCol="0" anchor="ctr"/>
              <a:lstStyle/>
              <a:p>
                <a:pPr defTabSz="769735"/>
                <a:r>
                  <a:rPr lang="en-US" altLang="ko-KR" sz="600" dirty="0">
                    <a:solidFill>
                      <a:prstClr val="black"/>
                    </a:solidFill>
                  </a:rPr>
                  <a:t>Alert </a:t>
                </a:r>
              </a:p>
            </p:txBody>
          </p:sp>
          <p:sp>
            <p:nvSpPr>
              <p:cNvPr id="156" name="직사각형 122"/>
              <p:cNvSpPr/>
              <p:nvPr/>
            </p:nvSpPr>
            <p:spPr>
              <a:xfrm>
                <a:off x="4131880" y="3449441"/>
                <a:ext cx="144000" cy="144000"/>
              </a:xfrm>
              <a:prstGeom prst="rect">
                <a:avLst/>
              </a:prstGeom>
              <a:ln w="6350">
                <a:solidFill>
                  <a:srgbClr val="A6A6A6"/>
                </a:solidFill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lIns="13500" tIns="13500" rIns="13500" bIns="13500" rtlCol="0" anchor="ctr"/>
              <a:lstStyle/>
              <a:p>
                <a:pPr algn="ctr"/>
                <a:r>
                  <a:rPr lang="ko-KR" altLang="en-US" sz="525" dirty="0">
                    <a:latin typeface="나눔고딕"/>
                    <a:ea typeface="나눔고딕"/>
                    <a:cs typeface="나눔고딕"/>
                    <a:sym typeface="Wingdings 2"/>
                  </a:rPr>
                  <a:t></a:t>
                </a:r>
                <a:endParaRPr lang="ko-KR" altLang="en-US" sz="525" dirty="0">
                  <a:latin typeface="나눔고딕"/>
                  <a:ea typeface="나눔고딕"/>
                  <a:cs typeface="나눔고딕"/>
                </a:endParaRPr>
              </a:p>
            </p:txBody>
          </p:sp>
        </p:grpSp>
        <p:sp>
          <p:nvSpPr>
            <p:cNvPr id="154" name="직사각형 116"/>
            <p:cNvSpPr>
              <a:spLocks noChangeAspect="1"/>
            </p:cNvSpPr>
            <p:nvPr/>
          </p:nvSpPr>
          <p:spPr>
            <a:xfrm>
              <a:off x="5724128" y="438119"/>
              <a:ext cx="1845663" cy="6146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6A6A6"/>
              </a:solidFill>
              <a:miter lim="800000"/>
              <a:headEnd/>
              <a:tailEnd/>
            </a:ln>
            <a:effectLst/>
          </p:spPr>
          <p:txBody>
            <a:bodyPr wrap="none" lIns="54000" tIns="54000" rIns="54000" bIns="54000" rtlCol="0" anchor="t">
              <a:normAutofit/>
            </a:bodyPr>
            <a:lstStyle/>
            <a:p>
              <a:pPr lvl="0" algn="ctr"/>
              <a:endParaRPr lang="en-US" altLang="ko-KR" sz="600" dirty="0">
                <a:solidFill>
                  <a:prstClr val="black"/>
                </a:solidFill>
              </a:endParaRPr>
            </a:p>
            <a:p>
              <a:pPr lvl="0" algn="ctr"/>
              <a:r>
                <a:rPr lang="ko-KR" altLang="en-US" sz="600" dirty="0">
                  <a:solidFill>
                    <a:prstClr val="black"/>
                  </a:solidFill>
                </a:rPr>
                <a:t>학생 회원만 가능한 서비스입니다</a:t>
              </a:r>
              <a:r>
                <a:rPr lang="en-US" altLang="ko-KR" sz="600" dirty="0">
                  <a:solidFill>
                    <a:prstClr val="black"/>
                  </a:solidFill>
                </a:rPr>
                <a:t>.</a:t>
              </a:r>
              <a:endParaRPr lang="ko-KR" altLang="en-US" sz="600" dirty="0">
                <a:solidFill>
                  <a:prstClr val="black"/>
                </a:solidFill>
              </a:endParaRPr>
            </a:p>
          </p:txBody>
        </p:sp>
      </p:grpSp>
      <p:sp>
        <p:nvSpPr>
          <p:cNvPr id="157" name="순서도: 판단 58"/>
          <p:cNvSpPr>
            <a:spLocks noChangeArrowheads="1"/>
          </p:cNvSpPr>
          <p:nvPr/>
        </p:nvSpPr>
        <p:spPr bwMode="auto">
          <a:xfrm>
            <a:off x="5900936" y="2863025"/>
            <a:ext cx="594066" cy="307214"/>
          </a:xfrm>
          <a:prstGeom prst="rect">
            <a:avLst/>
          </a:prstGeom>
          <a:noFill/>
          <a:ln w="12700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571500"/>
            <a:r>
              <a:rPr lang="ko-KR" altLang="en-US" sz="600" dirty="0" err="1">
                <a:latin typeface="+mn-ea"/>
              </a:rPr>
              <a:t>게임방</a:t>
            </a:r>
            <a:endParaRPr lang="ko-KR" altLang="en-US" sz="600" dirty="0">
              <a:latin typeface="+mn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63</a:t>
            </a:fld>
            <a:endParaRPr lang="ko-KR" altLang="en-US" dirty="0"/>
          </a:p>
        </p:txBody>
      </p:sp>
      <p:sp>
        <p:nvSpPr>
          <p:cNvPr id="51" name="내용 개체 틀 2"/>
          <p:cNvSpPr txBox="1">
            <a:spLocks/>
          </p:cNvSpPr>
          <p:nvPr/>
        </p:nvSpPr>
        <p:spPr>
          <a:xfrm>
            <a:off x="1043982" y="384296"/>
            <a:ext cx="1493622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서비스 프로세스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1102116" y="693742"/>
            <a:ext cx="1522853" cy="294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2325"/>
              </a:lnSpc>
            </a:pPr>
            <a:r>
              <a:rPr lang="ko-KR" alt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게임하기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 프로세스</a:t>
            </a:r>
          </a:p>
        </p:txBody>
      </p:sp>
      <p:cxnSp>
        <p:nvCxnSpPr>
          <p:cNvPr id="59" name="직선 연결선 58"/>
          <p:cNvCxnSpPr/>
          <p:nvPr/>
        </p:nvCxnSpPr>
        <p:spPr>
          <a:xfrm>
            <a:off x="2162299" y="480220"/>
            <a:ext cx="750892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6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순서도: 판단 58"/>
          <p:cNvSpPr>
            <a:spLocks noChangeArrowheads="1"/>
          </p:cNvSpPr>
          <p:nvPr/>
        </p:nvSpPr>
        <p:spPr bwMode="auto">
          <a:xfrm>
            <a:off x="2755415" y="3201826"/>
            <a:ext cx="658315" cy="314506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 w="127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571500"/>
            <a:r>
              <a:rPr lang="ko-KR" altLang="en-US" sz="750" b="1" dirty="0" err="1">
                <a:solidFill>
                  <a:schemeClr val="bg1"/>
                </a:solidFill>
                <a:latin typeface="+mn-ea"/>
              </a:rPr>
              <a:t>수업듣기</a:t>
            </a:r>
            <a:endParaRPr lang="ko-KR" altLang="en-US" sz="75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43" name="직선 화살표 연결선 67"/>
          <p:cNvCxnSpPr>
            <a:endCxn id="57" idx="1"/>
          </p:cNvCxnSpPr>
          <p:nvPr/>
        </p:nvCxnSpPr>
        <p:spPr>
          <a:xfrm flipV="1">
            <a:off x="3410630" y="3361094"/>
            <a:ext cx="300459" cy="2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순서도: 판단 58"/>
          <p:cNvSpPr>
            <a:spLocks noChangeArrowheads="1"/>
          </p:cNvSpPr>
          <p:nvPr/>
        </p:nvSpPr>
        <p:spPr bwMode="auto">
          <a:xfrm>
            <a:off x="3711088" y="3207487"/>
            <a:ext cx="594066" cy="307214"/>
          </a:xfrm>
          <a:prstGeom prst="rect">
            <a:avLst/>
          </a:prstGeom>
          <a:noFill/>
          <a:ln w="12700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571500"/>
            <a:r>
              <a:rPr lang="ko-KR" altLang="en-US" sz="600" dirty="0">
                <a:latin typeface="+mn-ea"/>
              </a:rPr>
              <a:t>촌지 날리기</a:t>
            </a:r>
          </a:p>
        </p:txBody>
      </p:sp>
      <p:cxnSp>
        <p:nvCxnSpPr>
          <p:cNvPr id="92" name="직선 화살표 연결선 67"/>
          <p:cNvCxnSpPr>
            <a:stCxn id="57" idx="3"/>
          </p:cNvCxnSpPr>
          <p:nvPr/>
        </p:nvCxnSpPr>
        <p:spPr>
          <a:xfrm flipV="1">
            <a:off x="4305156" y="3360170"/>
            <a:ext cx="424319" cy="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순서도: 판단 58"/>
          <p:cNvSpPr>
            <a:spLocks noChangeArrowheads="1"/>
          </p:cNvSpPr>
          <p:nvPr/>
        </p:nvSpPr>
        <p:spPr bwMode="auto">
          <a:xfrm>
            <a:off x="6988913" y="3201826"/>
            <a:ext cx="658315" cy="314506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 w="127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571500"/>
            <a:r>
              <a:rPr lang="ko-KR" altLang="en-US" sz="750" b="1" dirty="0">
                <a:solidFill>
                  <a:schemeClr val="bg1"/>
                </a:solidFill>
                <a:latin typeface="+mn-ea"/>
              </a:rPr>
              <a:t>촌지 날리기</a:t>
            </a:r>
          </a:p>
        </p:txBody>
      </p:sp>
      <p:sp>
        <p:nvSpPr>
          <p:cNvPr id="33" name="순서도: 판단 58"/>
          <p:cNvSpPr>
            <a:spLocks noChangeArrowheads="1"/>
          </p:cNvSpPr>
          <p:nvPr/>
        </p:nvSpPr>
        <p:spPr bwMode="auto">
          <a:xfrm>
            <a:off x="4133119" y="4015887"/>
            <a:ext cx="599270" cy="309905"/>
          </a:xfrm>
          <a:prstGeom prst="rect">
            <a:avLst/>
          </a:prstGeom>
          <a:noFill/>
          <a:ln w="12700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571500"/>
            <a:r>
              <a:rPr lang="ko-KR" altLang="en-US" sz="600" dirty="0">
                <a:latin typeface="+mn-ea"/>
              </a:rPr>
              <a:t>촌지 충전하기</a:t>
            </a:r>
          </a:p>
        </p:txBody>
      </p:sp>
      <p:sp>
        <p:nvSpPr>
          <p:cNvPr id="45" name="순서도: 데이터 16"/>
          <p:cNvSpPr/>
          <p:nvPr/>
        </p:nvSpPr>
        <p:spPr>
          <a:xfrm>
            <a:off x="4676998" y="3204912"/>
            <a:ext cx="792859" cy="307214"/>
          </a:xfrm>
          <a:prstGeom prst="flowChartInputOutpu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1500"/>
            <a:r>
              <a:rPr lang="ko-KR" altLang="en-US" sz="600" dirty="0">
                <a:solidFill>
                  <a:prstClr val="black"/>
                </a:solidFill>
              </a:rPr>
              <a:t>날릴 촌지 금액 입력</a:t>
            </a:r>
          </a:p>
        </p:txBody>
      </p:sp>
      <p:cxnSp>
        <p:nvCxnSpPr>
          <p:cNvPr id="46" name="직선 화살표 연결선 67"/>
          <p:cNvCxnSpPr/>
          <p:nvPr/>
        </p:nvCxnSpPr>
        <p:spPr>
          <a:xfrm>
            <a:off x="5400107" y="3360170"/>
            <a:ext cx="407947" cy="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꺾인 연결선 70"/>
          <p:cNvCxnSpPr>
            <a:stCxn id="88" idx="2"/>
            <a:endCxn id="33" idx="3"/>
          </p:cNvCxnSpPr>
          <p:nvPr/>
        </p:nvCxnSpPr>
        <p:spPr>
          <a:xfrm rot="5400000">
            <a:off x="5144838" y="3123272"/>
            <a:ext cx="635119" cy="146001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타원 120"/>
          <p:cNvSpPr/>
          <p:nvPr/>
        </p:nvSpPr>
        <p:spPr>
          <a:xfrm>
            <a:off x="6141132" y="3662052"/>
            <a:ext cx="108012" cy="1080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" dirty="0"/>
              <a:t>N</a:t>
            </a:r>
            <a:endParaRPr lang="ko-KR" altLang="en-US" sz="600" dirty="0"/>
          </a:p>
        </p:txBody>
      </p:sp>
      <p:cxnSp>
        <p:nvCxnSpPr>
          <p:cNvPr id="83" name="꺾인 연결선 70"/>
          <p:cNvCxnSpPr>
            <a:stCxn id="33" idx="1"/>
            <a:endCxn id="57" idx="2"/>
          </p:cNvCxnSpPr>
          <p:nvPr/>
        </p:nvCxnSpPr>
        <p:spPr>
          <a:xfrm rot="10800000">
            <a:off x="4008121" y="3514702"/>
            <a:ext cx="124998" cy="65613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순서도: 판단 58"/>
          <p:cNvSpPr>
            <a:spLocks noChangeArrowheads="1"/>
          </p:cNvSpPr>
          <p:nvPr/>
        </p:nvSpPr>
        <p:spPr bwMode="auto">
          <a:xfrm>
            <a:off x="5791146" y="3184620"/>
            <a:ext cx="802517" cy="351101"/>
          </a:xfrm>
          <a:prstGeom prst="diamond">
            <a:avLst/>
          </a:prstGeom>
          <a:noFill/>
          <a:ln w="12700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571500" latinLnBrk="0">
              <a:defRPr/>
            </a:pPr>
            <a:r>
              <a:rPr lang="ko-KR" altLang="en-US" sz="600" kern="0" dirty="0">
                <a:solidFill>
                  <a:sysClr val="windowText" lastClr="000000"/>
                </a:solidFill>
                <a:latin typeface="+mn-ea"/>
              </a:rPr>
              <a:t>촌지 금액</a:t>
            </a:r>
            <a:endParaRPr lang="en-US" altLang="ko-KR" sz="600" kern="0" dirty="0">
              <a:solidFill>
                <a:sysClr val="windowText" lastClr="000000"/>
              </a:solidFill>
              <a:latin typeface="+mn-ea"/>
            </a:endParaRPr>
          </a:p>
          <a:p>
            <a:pPr algn="ctr" defTabSz="571500" latinLnBrk="0">
              <a:defRPr/>
            </a:pPr>
            <a:r>
              <a:rPr lang="ko-KR" altLang="en-US" sz="600" kern="0" dirty="0">
                <a:solidFill>
                  <a:sysClr val="windowText" lastClr="000000"/>
                </a:solidFill>
                <a:latin typeface="+mn-ea"/>
              </a:rPr>
              <a:t>유효성 확인</a:t>
            </a:r>
          </a:p>
        </p:txBody>
      </p:sp>
      <p:cxnSp>
        <p:nvCxnSpPr>
          <p:cNvPr id="93" name="직선 화살표 연결선 67"/>
          <p:cNvCxnSpPr/>
          <p:nvPr/>
        </p:nvCxnSpPr>
        <p:spPr>
          <a:xfrm>
            <a:off x="6587069" y="3360170"/>
            <a:ext cx="407947" cy="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그룹 103"/>
          <p:cNvGrpSpPr/>
          <p:nvPr/>
        </p:nvGrpSpPr>
        <p:grpSpPr>
          <a:xfrm>
            <a:off x="4860979" y="4226970"/>
            <a:ext cx="1384249" cy="594071"/>
            <a:chOff x="5724128" y="260642"/>
            <a:chExt cx="1845665" cy="792094"/>
          </a:xfrm>
        </p:grpSpPr>
        <p:grpSp>
          <p:nvGrpSpPr>
            <p:cNvPr id="101" name="Group 181"/>
            <p:cNvGrpSpPr/>
            <p:nvPr/>
          </p:nvGrpSpPr>
          <p:grpSpPr>
            <a:xfrm>
              <a:off x="5724128" y="260642"/>
              <a:ext cx="1845665" cy="184576"/>
              <a:chOff x="2835881" y="3449435"/>
              <a:chExt cx="1439999" cy="144007"/>
            </a:xfrm>
            <a:effectLst/>
          </p:grpSpPr>
          <p:sp>
            <p:nvSpPr>
              <p:cNvPr id="103" name="직사각형 117"/>
              <p:cNvSpPr/>
              <p:nvPr/>
            </p:nvSpPr>
            <p:spPr>
              <a:xfrm>
                <a:off x="2835881" y="3449435"/>
                <a:ext cx="1439998" cy="14400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rgbClr val="A6A6A6"/>
                </a:solidFill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lIns="54000" tIns="13500" rIns="13500" bIns="13500" rtlCol="0" anchor="ctr"/>
              <a:lstStyle/>
              <a:p>
                <a:pPr defTabSz="769735"/>
                <a:r>
                  <a:rPr lang="en-US" altLang="ko-KR" sz="600" dirty="0">
                    <a:solidFill>
                      <a:prstClr val="black"/>
                    </a:solidFill>
                  </a:rPr>
                  <a:t>Alert </a:t>
                </a:r>
              </a:p>
            </p:txBody>
          </p:sp>
          <p:sp>
            <p:nvSpPr>
              <p:cNvPr id="104" name="직사각형 122"/>
              <p:cNvSpPr/>
              <p:nvPr/>
            </p:nvSpPr>
            <p:spPr>
              <a:xfrm>
                <a:off x="4131880" y="3449441"/>
                <a:ext cx="144000" cy="144000"/>
              </a:xfrm>
              <a:prstGeom prst="rect">
                <a:avLst/>
              </a:prstGeom>
              <a:ln w="6350">
                <a:solidFill>
                  <a:srgbClr val="A6A6A6"/>
                </a:solidFill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lIns="13500" tIns="13500" rIns="13500" bIns="13500" rtlCol="0" anchor="ctr"/>
              <a:lstStyle/>
              <a:p>
                <a:pPr algn="ctr"/>
                <a:r>
                  <a:rPr lang="ko-KR" altLang="en-US" sz="525" dirty="0">
                    <a:latin typeface="나눔고딕"/>
                    <a:ea typeface="나눔고딕"/>
                    <a:cs typeface="나눔고딕"/>
                    <a:sym typeface="Wingdings 2"/>
                  </a:rPr>
                  <a:t></a:t>
                </a:r>
                <a:endParaRPr lang="ko-KR" altLang="en-US" sz="525" dirty="0">
                  <a:latin typeface="나눔고딕"/>
                  <a:ea typeface="나눔고딕"/>
                  <a:cs typeface="나눔고딕"/>
                </a:endParaRPr>
              </a:p>
            </p:txBody>
          </p:sp>
        </p:grpSp>
        <p:sp>
          <p:nvSpPr>
            <p:cNvPr id="102" name="직사각형 116"/>
            <p:cNvSpPr>
              <a:spLocks noChangeAspect="1"/>
            </p:cNvSpPr>
            <p:nvPr/>
          </p:nvSpPr>
          <p:spPr>
            <a:xfrm>
              <a:off x="5724128" y="438119"/>
              <a:ext cx="1845663" cy="6146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6A6A6"/>
              </a:solidFill>
              <a:miter lim="800000"/>
              <a:headEnd/>
              <a:tailEnd/>
            </a:ln>
            <a:effectLst/>
          </p:spPr>
          <p:txBody>
            <a:bodyPr wrap="none" lIns="54000" tIns="54000" rIns="54000" bIns="54000" rtlCol="0" anchor="t">
              <a:normAutofit/>
            </a:bodyPr>
            <a:lstStyle/>
            <a:p>
              <a:pPr lvl="0" algn="ctr"/>
              <a:endParaRPr lang="en-US" altLang="ko-KR" sz="600" dirty="0">
                <a:solidFill>
                  <a:prstClr val="black"/>
                </a:solidFill>
              </a:endParaRPr>
            </a:p>
            <a:p>
              <a:pPr lvl="0" algn="ctr"/>
              <a:r>
                <a:rPr lang="en-US" altLang="ko-KR" sz="600" dirty="0">
                  <a:solidFill>
                    <a:prstClr val="black"/>
                  </a:solidFill>
                </a:rPr>
                <a:t>‘</a:t>
              </a:r>
              <a:r>
                <a:rPr lang="ko-KR" altLang="en-US" sz="600" dirty="0">
                  <a:solidFill>
                    <a:prstClr val="black"/>
                  </a:solidFill>
                </a:rPr>
                <a:t>촌지</a:t>
              </a:r>
              <a:r>
                <a:rPr lang="en-US" altLang="ko-KR" sz="600" dirty="0">
                  <a:solidFill>
                    <a:prstClr val="black"/>
                  </a:solidFill>
                </a:rPr>
                <a:t>’</a:t>
              </a:r>
              <a:r>
                <a:rPr lang="ko-KR" altLang="en-US" sz="600" dirty="0">
                  <a:solidFill>
                    <a:prstClr val="black"/>
                  </a:solidFill>
                </a:rPr>
                <a:t> 금액이 부족합니다</a:t>
              </a:r>
              <a:r>
                <a:rPr lang="en-US" altLang="ko-KR" sz="600" dirty="0">
                  <a:solidFill>
                    <a:prstClr val="black"/>
                  </a:solidFill>
                </a:rPr>
                <a:t>.</a:t>
              </a:r>
              <a:endParaRPr lang="ko-KR" altLang="en-US" sz="600" dirty="0">
                <a:solidFill>
                  <a:prstClr val="black"/>
                </a:solidFill>
              </a:endParaRPr>
            </a:p>
          </p:txBody>
        </p:sp>
      </p:grpSp>
      <p:sp>
        <p:nvSpPr>
          <p:cNvPr id="106" name="타원 121"/>
          <p:cNvSpPr/>
          <p:nvPr/>
        </p:nvSpPr>
        <p:spPr>
          <a:xfrm>
            <a:off x="6678948" y="3310673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" dirty="0"/>
              <a:t>Y</a:t>
            </a:r>
            <a:endParaRPr lang="ko-KR" altLang="en-US" sz="6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64</a:t>
            </a:fld>
            <a:endParaRPr lang="ko-KR" altLang="en-US" dirty="0"/>
          </a:p>
        </p:txBody>
      </p:sp>
      <p:sp>
        <p:nvSpPr>
          <p:cNvPr id="23" name="내용 개체 틀 2"/>
          <p:cNvSpPr txBox="1">
            <a:spLocks/>
          </p:cNvSpPr>
          <p:nvPr/>
        </p:nvSpPr>
        <p:spPr>
          <a:xfrm>
            <a:off x="1043982" y="384296"/>
            <a:ext cx="1493622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서비스 프로세스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1102116" y="693742"/>
            <a:ext cx="1766509" cy="294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2325"/>
              </a:lnSpc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촌지 날리기 프로세스</a:t>
            </a:r>
          </a:p>
        </p:txBody>
      </p:sp>
      <p:cxnSp>
        <p:nvCxnSpPr>
          <p:cNvPr id="26" name="직선 연결선 25"/>
          <p:cNvCxnSpPr/>
          <p:nvPr/>
        </p:nvCxnSpPr>
        <p:spPr>
          <a:xfrm>
            <a:off x="2162299" y="480220"/>
            <a:ext cx="750892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52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순서도: 판단 58"/>
          <p:cNvSpPr>
            <a:spLocks noChangeArrowheads="1"/>
          </p:cNvSpPr>
          <p:nvPr/>
        </p:nvSpPr>
        <p:spPr bwMode="auto">
          <a:xfrm>
            <a:off x="2094060" y="3326562"/>
            <a:ext cx="658315" cy="314506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 w="127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571500"/>
            <a:r>
              <a:rPr lang="ko-KR" altLang="en-US" sz="750" b="1" dirty="0">
                <a:solidFill>
                  <a:schemeClr val="bg1"/>
                </a:solidFill>
                <a:latin typeface="+mn-ea"/>
              </a:rPr>
              <a:t>반 게시판</a:t>
            </a:r>
          </a:p>
        </p:txBody>
      </p:sp>
      <p:sp>
        <p:nvSpPr>
          <p:cNvPr id="33" name="순서도: 판단 58"/>
          <p:cNvSpPr>
            <a:spLocks noChangeArrowheads="1"/>
          </p:cNvSpPr>
          <p:nvPr/>
        </p:nvSpPr>
        <p:spPr bwMode="auto">
          <a:xfrm>
            <a:off x="2988340" y="3320572"/>
            <a:ext cx="594066" cy="307214"/>
          </a:xfrm>
          <a:prstGeom prst="rect">
            <a:avLst/>
          </a:prstGeom>
          <a:noFill/>
          <a:ln w="12700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571500"/>
            <a:r>
              <a:rPr lang="ko-KR" altLang="en-US" sz="600" dirty="0">
                <a:latin typeface="+mn-ea"/>
              </a:rPr>
              <a:t>글쓰기</a:t>
            </a:r>
          </a:p>
        </p:txBody>
      </p:sp>
      <p:sp>
        <p:nvSpPr>
          <p:cNvPr id="35" name="순서도: 판단 58"/>
          <p:cNvSpPr>
            <a:spLocks noChangeArrowheads="1"/>
          </p:cNvSpPr>
          <p:nvPr/>
        </p:nvSpPr>
        <p:spPr bwMode="auto">
          <a:xfrm>
            <a:off x="3844891" y="3301051"/>
            <a:ext cx="802517" cy="351101"/>
          </a:xfrm>
          <a:prstGeom prst="diamond">
            <a:avLst/>
          </a:prstGeom>
          <a:noFill/>
          <a:ln w="12700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571500" latinLnBrk="0">
              <a:defRPr/>
            </a:pPr>
            <a:r>
              <a:rPr lang="ko-KR" altLang="en-US" sz="600" kern="0" dirty="0">
                <a:solidFill>
                  <a:sysClr val="windowText" lastClr="000000"/>
                </a:solidFill>
                <a:latin typeface="+mn-ea"/>
              </a:rPr>
              <a:t>로그인</a:t>
            </a:r>
          </a:p>
        </p:txBody>
      </p:sp>
      <p:cxnSp>
        <p:nvCxnSpPr>
          <p:cNvPr id="38" name="직선 화살표 연결선 56"/>
          <p:cNvCxnSpPr>
            <a:stCxn id="83" idx="3"/>
          </p:cNvCxnSpPr>
          <p:nvPr/>
        </p:nvCxnSpPr>
        <p:spPr>
          <a:xfrm>
            <a:off x="5709079" y="3476600"/>
            <a:ext cx="5848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67"/>
          <p:cNvCxnSpPr/>
          <p:nvPr/>
        </p:nvCxnSpPr>
        <p:spPr>
          <a:xfrm>
            <a:off x="2749275" y="3488580"/>
            <a:ext cx="2399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꺾인 연결선 39"/>
          <p:cNvCxnSpPr>
            <a:stCxn id="35" idx="2"/>
            <a:endCxn id="33" idx="2"/>
          </p:cNvCxnSpPr>
          <p:nvPr/>
        </p:nvCxnSpPr>
        <p:spPr>
          <a:xfrm rot="5400000" flipH="1">
            <a:off x="3753580" y="3159581"/>
            <a:ext cx="24365" cy="960776"/>
          </a:xfrm>
          <a:prstGeom prst="bentConnector3">
            <a:avLst>
              <a:gd name="adj1" fmla="val -70366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타원 113"/>
          <p:cNvSpPr/>
          <p:nvPr/>
        </p:nvSpPr>
        <p:spPr>
          <a:xfrm>
            <a:off x="3758653" y="3781554"/>
            <a:ext cx="108012" cy="1080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" dirty="0"/>
              <a:t>N</a:t>
            </a:r>
            <a:endParaRPr lang="ko-KR" altLang="en-US" sz="600" dirty="0"/>
          </a:p>
        </p:txBody>
      </p:sp>
      <p:cxnSp>
        <p:nvCxnSpPr>
          <p:cNvPr id="52" name="직선 화살표 연결선 135"/>
          <p:cNvCxnSpPr/>
          <p:nvPr/>
        </p:nvCxnSpPr>
        <p:spPr>
          <a:xfrm>
            <a:off x="4644808" y="3475307"/>
            <a:ext cx="273174" cy="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순서도: 판단 58"/>
          <p:cNvSpPr>
            <a:spLocks noChangeArrowheads="1"/>
          </p:cNvSpPr>
          <p:nvPr/>
        </p:nvSpPr>
        <p:spPr bwMode="auto">
          <a:xfrm>
            <a:off x="7527020" y="3326562"/>
            <a:ext cx="840172" cy="314506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 w="127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571500"/>
            <a:r>
              <a:rPr lang="ko-KR" altLang="en-US" sz="750" b="1" dirty="0">
                <a:solidFill>
                  <a:schemeClr val="bg1"/>
                </a:solidFill>
                <a:latin typeface="+mn-ea"/>
              </a:rPr>
              <a:t>글쓰기 완료</a:t>
            </a:r>
            <a:endParaRPr lang="en-US" altLang="ko-KR" sz="75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7" name="타원 121"/>
          <p:cNvSpPr/>
          <p:nvPr/>
        </p:nvSpPr>
        <p:spPr>
          <a:xfrm>
            <a:off x="5835220" y="3435741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" dirty="0"/>
              <a:t>Y</a:t>
            </a:r>
            <a:endParaRPr lang="ko-KR" altLang="en-US" sz="600" dirty="0"/>
          </a:p>
        </p:txBody>
      </p:sp>
      <p:grpSp>
        <p:nvGrpSpPr>
          <p:cNvPr id="78" name="그룹 103"/>
          <p:cNvGrpSpPr/>
          <p:nvPr/>
        </p:nvGrpSpPr>
        <p:grpSpPr>
          <a:xfrm>
            <a:off x="2842982" y="2070371"/>
            <a:ext cx="1384247" cy="594065"/>
            <a:chOff x="5724128" y="260649"/>
            <a:chExt cx="1845663" cy="792087"/>
          </a:xfrm>
        </p:grpSpPr>
        <p:grpSp>
          <p:nvGrpSpPr>
            <p:cNvPr id="79" name="Group 181"/>
            <p:cNvGrpSpPr/>
            <p:nvPr/>
          </p:nvGrpSpPr>
          <p:grpSpPr>
            <a:xfrm>
              <a:off x="5724128" y="260649"/>
              <a:ext cx="1845663" cy="184576"/>
              <a:chOff x="2835882" y="3449441"/>
              <a:chExt cx="1439998" cy="144007"/>
            </a:xfrm>
            <a:effectLst/>
          </p:grpSpPr>
          <p:sp>
            <p:nvSpPr>
              <p:cNvPr id="81" name="직사각형 117"/>
              <p:cNvSpPr/>
              <p:nvPr/>
            </p:nvSpPr>
            <p:spPr>
              <a:xfrm>
                <a:off x="2835882" y="3449441"/>
                <a:ext cx="1439998" cy="14400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rgbClr val="A6A6A6"/>
                </a:solidFill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lIns="54000" tIns="13500" rIns="13500" bIns="13500" rtlCol="0" anchor="ctr"/>
              <a:lstStyle/>
              <a:p>
                <a:pPr defTabSz="769735"/>
                <a:r>
                  <a:rPr lang="en-US" altLang="ko-KR" sz="600" dirty="0">
                    <a:solidFill>
                      <a:prstClr val="black"/>
                    </a:solidFill>
                  </a:rPr>
                  <a:t>Alert </a:t>
                </a:r>
              </a:p>
            </p:txBody>
          </p:sp>
          <p:sp>
            <p:nvSpPr>
              <p:cNvPr id="82" name="직사각형 122"/>
              <p:cNvSpPr/>
              <p:nvPr/>
            </p:nvSpPr>
            <p:spPr>
              <a:xfrm>
                <a:off x="4131880" y="3449441"/>
                <a:ext cx="144000" cy="144000"/>
              </a:xfrm>
              <a:prstGeom prst="rect">
                <a:avLst/>
              </a:prstGeom>
              <a:ln w="6350">
                <a:solidFill>
                  <a:srgbClr val="A6A6A6"/>
                </a:solidFill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lIns="13500" tIns="13500" rIns="13500" bIns="13500" rtlCol="0" anchor="ctr"/>
              <a:lstStyle/>
              <a:p>
                <a:pPr algn="ctr"/>
                <a:r>
                  <a:rPr lang="ko-KR" altLang="en-US" sz="525" dirty="0">
                    <a:latin typeface="나눔고딕"/>
                    <a:ea typeface="나눔고딕"/>
                    <a:cs typeface="나눔고딕"/>
                    <a:sym typeface="Wingdings 2"/>
                  </a:rPr>
                  <a:t></a:t>
                </a:r>
                <a:endParaRPr lang="ko-KR" altLang="en-US" sz="525" dirty="0">
                  <a:latin typeface="나눔고딕"/>
                  <a:ea typeface="나눔고딕"/>
                  <a:cs typeface="나눔고딕"/>
                </a:endParaRPr>
              </a:p>
            </p:txBody>
          </p:sp>
        </p:grpSp>
        <p:sp>
          <p:nvSpPr>
            <p:cNvPr id="80" name="직사각형 116"/>
            <p:cNvSpPr>
              <a:spLocks noChangeAspect="1"/>
            </p:cNvSpPr>
            <p:nvPr/>
          </p:nvSpPr>
          <p:spPr>
            <a:xfrm>
              <a:off x="5724128" y="438119"/>
              <a:ext cx="1845663" cy="6146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6A6A6"/>
              </a:solidFill>
              <a:miter lim="800000"/>
              <a:headEnd/>
              <a:tailEnd/>
            </a:ln>
            <a:effectLst/>
          </p:spPr>
          <p:txBody>
            <a:bodyPr wrap="none" lIns="54000" tIns="54000" rIns="54000" bIns="54000" rtlCol="0" anchor="t">
              <a:normAutofit/>
            </a:bodyPr>
            <a:lstStyle/>
            <a:p>
              <a:pPr lvl="0" algn="ctr"/>
              <a:endParaRPr lang="en-US" altLang="ko-KR" sz="600" dirty="0">
                <a:solidFill>
                  <a:prstClr val="black"/>
                </a:solidFill>
              </a:endParaRPr>
            </a:p>
            <a:p>
              <a:pPr lvl="0" algn="ctr"/>
              <a:r>
                <a:rPr lang="en-US" altLang="ko-KR" sz="600" dirty="0">
                  <a:solidFill>
                    <a:prstClr val="black"/>
                  </a:solidFill>
                </a:rPr>
                <a:t>000</a:t>
              </a:r>
              <a:r>
                <a:rPr lang="ko-KR" altLang="en-US" sz="600" dirty="0">
                  <a:solidFill>
                    <a:prstClr val="black"/>
                  </a:solidFill>
                </a:rPr>
                <a:t>교수님 반 회원만</a:t>
              </a:r>
            </a:p>
            <a:p>
              <a:pPr lvl="0" algn="ctr"/>
              <a:r>
                <a:rPr lang="ko-KR" altLang="en-US" sz="600" dirty="0">
                  <a:solidFill>
                    <a:prstClr val="black"/>
                  </a:solidFill>
                </a:rPr>
                <a:t>글쓰기가 가능합니다</a:t>
              </a:r>
              <a:r>
                <a:rPr lang="en-US" altLang="ko-KR" sz="600" dirty="0">
                  <a:solidFill>
                    <a:prstClr val="black"/>
                  </a:solidFill>
                </a:rPr>
                <a:t>.</a:t>
              </a:r>
              <a:endParaRPr lang="ko-KR" altLang="en-US" sz="600" dirty="0">
                <a:solidFill>
                  <a:prstClr val="black"/>
                </a:solidFill>
              </a:endParaRPr>
            </a:p>
          </p:txBody>
        </p:sp>
      </p:grpSp>
      <p:sp>
        <p:nvSpPr>
          <p:cNvPr id="83" name="순서도: 판단 58"/>
          <p:cNvSpPr>
            <a:spLocks noChangeArrowheads="1"/>
          </p:cNvSpPr>
          <p:nvPr/>
        </p:nvSpPr>
        <p:spPr bwMode="auto">
          <a:xfrm>
            <a:off x="4906563" y="3301051"/>
            <a:ext cx="802517" cy="351101"/>
          </a:xfrm>
          <a:prstGeom prst="diamond">
            <a:avLst/>
          </a:prstGeom>
          <a:noFill/>
          <a:ln w="12700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571500" latinLnBrk="0">
              <a:defRPr/>
            </a:pPr>
            <a:r>
              <a:rPr lang="ko-KR" altLang="en-US" sz="600" kern="0" dirty="0">
                <a:solidFill>
                  <a:sysClr val="windowText" lastClr="000000"/>
                </a:solidFill>
                <a:latin typeface="+mn-ea"/>
              </a:rPr>
              <a:t>반 회원</a:t>
            </a:r>
          </a:p>
        </p:txBody>
      </p:sp>
      <p:cxnSp>
        <p:nvCxnSpPr>
          <p:cNvPr id="95" name="직선 화살표 연결선 135"/>
          <p:cNvCxnSpPr/>
          <p:nvPr/>
        </p:nvCxnSpPr>
        <p:spPr>
          <a:xfrm>
            <a:off x="3583138" y="3475307"/>
            <a:ext cx="273174" cy="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꺾인 연결선 96"/>
          <p:cNvCxnSpPr>
            <a:stCxn id="83" idx="0"/>
            <a:endCxn id="30" idx="0"/>
          </p:cNvCxnSpPr>
          <p:nvPr/>
        </p:nvCxnSpPr>
        <p:spPr>
          <a:xfrm rot="16200000" flipH="1" flipV="1">
            <a:off x="3852763" y="1871503"/>
            <a:ext cx="25513" cy="2884604"/>
          </a:xfrm>
          <a:prstGeom prst="bentConnector3">
            <a:avLst>
              <a:gd name="adj1" fmla="val -214528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타원 113"/>
          <p:cNvSpPr/>
          <p:nvPr/>
        </p:nvSpPr>
        <p:spPr>
          <a:xfrm>
            <a:off x="4268607" y="2702299"/>
            <a:ext cx="108012" cy="1080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" dirty="0"/>
              <a:t>N</a:t>
            </a:r>
            <a:endParaRPr lang="ko-KR" altLang="en-US" sz="600" dirty="0"/>
          </a:p>
        </p:txBody>
      </p:sp>
      <p:grpSp>
        <p:nvGrpSpPr>
          <p:cNvPr id="99" name="그룹 103"/>
          <p:cNvGrpSpPr/>
          <p:nvPr/>
        </p:nvGrpSpPr>
        <p:grpSpPr>
          <a:xfrm>
            <a:off x="3126534" y="3943133"/>
            <a:ext cx="1384247" cy="594065"/>
            <a:chOff x="5724128" y="260649"/>
            <a:chExt cx="1845663" cy="792087"/>
          </a:xfrm>
        </p:grpSpPr>
        <p:grpSp>
          <p:nvGrpSpPr>
            <p:cNvPr id="100" name="Group 181"/>
            <p:cNvGrpSpPr/>
            <p:nvPr/>
          </p:nvGrpSpPr>
          <p:grpSpPr>
            <a:xfrm>
              <a:off x="5724128" y="260649"/>
              <a:ext cx="1845663" cy="184576"/>
              <a:chOff x="2835882" y="3449441"/>
              <a:chExt cx="1439998" cy="144007"/>
            </a:xfrm>
            <a:effectLst/>
          </p:grpSpPr>
          <p:sp>
            <p:nvSpPr>
              <p:cNvPr id="102" name="직사각형 117"/>
              <p:cNvSpPr/>
              <p:nvPr/>
            </p:nvSpPr>
            <p:spPr>
              <a:xfrm>
                <a:off x="2835882" y="3449441"/>
                <a:ext cx="1439998" cy="14400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rgbClr val="A6A6A6"/>
                </a:solidFill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lIns="54000" tIns="13500" rIns="13500" bIns="13500" rtlCol="0" anchor="ctr"/>
              <a:lstStyle/>
              <a:p>
                <a:pPr defTabSz="769735"/>
                <a:r>
                  <a:rPr lang="en-US" altLang="ko-KR" sz="600" dirty="0">
                    <a:solidFill>
                      <a:prstClr val="black"/>
                    </a:solidFill>
                  </a:rPr>
                  <a:t>Alert </a:t>
                </a:r>
              </a:p>
            </p:txBody>
          </p:sp>
          <p:sp>
            <p:nvSpPr>
              <p:cNvPr id="103" name="직사각형 122"/>
              <p:cNvSpPr/>
              <p:nvPr/>
            </p:nvSpPr>
            <p:spPr>
              <a:xfrm>
                <a:off x="4131880" y="3449441"/>
                <a:ext cx="144000" cy="144000"/>
              </a:xfrm>
              <a:prstGeom prst="rect">
                <a:avLst/>
              </a:prstGeom>
              <a:ln w="6350">
                <a:solidFill>
                  <a:srgbClr val="A6A6A6"/>
                </a:solidFill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lIns="13500" tIns="13500" rIns="13500" bIns="13500" rtlCol="0" anchor="ctr"/>
              <a:lstStyle/>
              <a:p>
                <a:pPr algn="ctr"/>
                <a:r>
                  <a:rPr lang="ko-KR" altLang="en-US" sz="525" dirty="0">
                    <a:latin typeface="나눔고딕"/>
                    <a:ea typeface="나눔고딕"/>
                    <a:cs typeface="나눔고딕"/>
                    <a:sym typeface="Wingdings 2"/>
                  </a:rPr>
                  <a:t></a:t>
                </a:r>
                <a:endParaRPr lang="ko-KR" altLang="en-US" sz="525" dirty="0">
                  <a:latin typeface="나눔고딕"/>
                  <a:ea typeface="나눔고딕"/>
                  <a:cs typeface="나눔고딕"/>
                </a:endParaRPr>
              </a:p>
            </p:txBody>
          </p:sp>
        </p:grpSp>
        <p:sp>
          <p:nvSpPr>
            <p:cNvPr id="101" name="직사각형 116"/>
            <p:cNvSpPr>
              <a:spLocks noChangeAspect="1"/>
            </p:cNvSpPr>
            <p:nvPr/>
          </p:nvSpPr>
          <p:spPr>
            <a:xfrm>
              <a:off x="5724128" y="438119"/>
              <a:ext cx="1845663" cy="6146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6A6A6"/>
              </a:solidFill>
              <a:miter lim="800000"/>
              <a:headEnd/>
              <a:tailEnd/>
            </a:ln>
            <a:effectLst/>
          </p:spPr>
          <p:txBody>
            <a:bodyPr wrap="none" lIns="54000" tIns="54000" rIns="54000" bIns="54000" rtlCol="0" anchor="t">
              <a:normAutofit/>
            </a:bodyPr>
            <a:lstStyle/>
            <a:p>
              <a:pPr lvl="0" algn="ctr"/>
              <a:endParaRPr lang="en-US" altLang="ko-KR" sz="600" dirty="0">
                <a:solidFill>
                  <a:prstClr val="black"/>
                </a:solidFill>
              </a:endParaRPr>
            </a:p>
            <a:p>
              <a:pPr lvl="0" algn="ctr"/>
              <a:r>
                <a:rPr lang="ko-KR" altLang="en-US" sz="600" dirty="0" err="1">
                  <a:solidFill>
                    <a:prstClr val="black"/>
                  </a:solidFill>
                </a:rPr>
                <a:t>로그인이</a:t>
              </a:r>
              <a:r>
                <a:rPr lang="ko-KR" altLang="en-US" sz="600" dirty="0">
                  <a:solidFill>
                    <a:prstClr val="black"/>
                  </a:solidFill>
                </a:rPr>
                <a:t> 필요한 서비스 입니다</a:t>
              </a:r>
              <a:r>
                <a:rPr lang="en-US" altLang="ko-KR" sz="600" dirty="0">
                  <a:solidFill>
                    <a:prstClr val="black"/>
                  </a:solidFill>
                </a:rPr>
                <a:t>.</a:t>
              </a:r>
              <a:endParaRPr lang="ko-KR" altLang="en-US" sz="600" dirty="0">
                <a:solidFill>
                  <a:prstClr val="black"/>
                </a:solidFill>
              </a:endParaRPr>
            </a:p>
          </p:txBody>
        </p:sp>
      </p:grpSp>
      <p:sp>
        <p:nvSpPr>
          <p:cNvPr id="104" name="순서도: 데이터 16"/>
          <p:cNvSpPr/>
          <p:nvPr/>
        </p:nvSpPr>
        <p:spPr>
          <a:xfrm>
            <a:off x="6217544" y="3330202"/>
            <a:ext cx="771406" cy="307214"/>
          </a:xfrm>
          <a:prstGeom prst="flowChartInputOutpu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1500"/>
            <a:r>
              <a:rPr lang="ko-KR" altLang="en-US" sz="600" dirty="0">
                <a:solidFill>
                  <a:prstClr val="black"/>
                </a:solidFill>
              </a:rPr>
              <a:t>글쓰기</a:t>
            </a:r>
            <a:r>
              <a:rPr lang="en-US" altLang="ko-KR" sz="600" dirty="0">
                <a:solidFill>
                  <a:prstClr val="black"/>
                </a:solidFill>
              </a:rPr>
              <a:t>/</a:t>
            </a:r>
            <a:r>
              <a:rPr lang="ko-KR" altLang="en-US" sz="600" dirty="0">
                <a:solidFill>
                  <a:prstClr val="black"/>
                </a:solidFill>
              </a:rPr>
              <a:t>첨부</a:t>
            </a:r>
          </a:p>
        </p:txBody>
      </p:sp>
      <p:cxnSp>
        <p:nvCxnSpPr>
          <p:cNvPr id="105" name="직선 화살표 연결선 56"/>
          <p:cNvCxnSpPr/>
          <p:nvPr/>
        </p:nvCxnSpPr>
        <p:spPr>
          <a:xfrm>
            <a:off x="6935157" y="3476600"/>
            <a:ext cx="5848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타원 121"/>
          <p:cNvSpPr/>
          <p:nvPr/>
        </p:nvSpPr>
        <p:spPr>
          <a:xfrm>
            <a:off x="4709804" y="3424750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" dirty="0"/>
              <a:t>Y</a:t>
            </a:r>
            <a:endParaRPr lang="ko-KR" altLang="en-US" sz="6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65</a:t>
            </a:fld>
            <a:endParaRPr lang="ko-KR" altLang="en-US" dirty="0"/>
          </a:p>
        </p:txBody>
      </p:sp>
      <p:sp>
        <p:nvSpPr>
          <p:cNvPr id="31" name="내용 개체 틀 2"/>
          <p:cNvSpPr txBox="1">
            <a:spLocks/>
          </p:cNvSpPr>
          <p:nvPr/>
        </p:nvSpPr>
        <p:spPr>
          <a:xfrm>
            <a:off x="1043982" y="384296"/>
            <a:ext cx="1493622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서비스 프로세스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cxnSp>
        <p:nvCxnSpPr>
          <p:cNvPr id="32" name="직선 연결선 31"/>
          <p:cNvCxnSpPr/>
          <p:nvPr/>
        </p:nvCxnSpPr>
        <p:spPr>
          <a:xfrm>
            <a:off x="2162299" y="480220"/>
            <a:ext cx="750892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1102115" y="693742"/>
            <a:ext cx="3348674" cy="294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2325"/>
              </a:lnSpc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우리 교실 자유게시판에 글쓰기 프로세스</a:t>
            </a:r>
          </a:p>
        </p:txBody>
      </p:sp>
    </p:spTree>
    <p:extLst>
      <p:ext uri="{BB962C8B-B14F-4D97-AF65-F5344CB8AC3E}">
        <p14:creationId xmlns:p14="http://schemas.microsoft.com/office/powerpoint/2010/main" val="54687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560388" y="1565271"/>
            <a:ext cx="8313264" cy="744238"/>
          </a:xfrm>
          <a:prstGeom prst="rect">
            <a:avLst/>
          </a:prstGeom>
          <a:noFill/>
        </p:spPr>
        <p:txBody>
          <a:bodyPr vert="horz" wrap="square" lIns="0" tIns="36000" rIns="91440" bIns="45720" rtlCol="0" anchor="t">
            <a:sp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600"/>
              </a:lnSpc>
            </a:pPr>
            <a:r>
              <a:rPr lang="ko-KR" altLang="en-US" sz="4000" spc="-150" dirty="0" smtClean="0">
                <a:solidFill>
                  <a:schemeClr val="bg1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같이 한판 하실래요</a:t>
            </a:r>
            <a:r>
              <a:rPr lang="en-US" altLang="ko-KR" sz="4000" spc="-150" dirty="0" smtClean="0">
                <a:solidFill>
                  <a:schemeClr val="bg1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?</a:t>
            </a:r>
            <a:endParaRPr lang="ko-KR" altLang="en-US" sz="4400" spc="-150" dirty="0">
              <a:solidFill>
                <a:schemeClr val="bg1"/>
              </a:solidFill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60388" y="2389892"/>
            <a:ext cx="2044791" cy="369332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End of </a:t>
            </a:r>
            <a:r>
              <a:rPr lang="en-US" altLang="ko-KR" dirty="0" err="1" smtClean="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documnet</a:t>
            </a:r>
            <a:endParaRPr lang="ko-KR" altLang="en-US" dirty="0">
              <a:solidFill>
                <a:schemeClr val="bg1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0388" y="5760946"/>
            <a:ext cx="2164054" cy="553998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8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Project Planning 1 </a:t>
            </a:r>
            <a:r>
              <a:rPr lang="ko-KR" altLang="en-US" sz="8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인생은 쓰리고 팀</a:t>
            </a:r>
            <a:endParaRPr lang="en-US" altLang="ko-KR" sz="800" dirty="0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8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박진주  </a:t>
            </a:r>
            <a:r>
              <a:rPr lang="en-US" altLang="ko-KR" sz="8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http://jinjoopark.wixsite.com/portfolio</a:t>
            </a:r>
          </a:p>
          <a:p>
            <a:pPr>
              <a:lnSpc>
                <a:spcPct val="150000"/>
              </a:lnSpc>
            </a:pPr>
            <a:r>
              <a:rPr lang="ko-KR" altLang="en-US" sz="8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박채원</a:t>
            </a:r>
            <a:r>
              <a:rPr lang="en-US" altLang="ko-KR" sz="8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http://dreamai.wixsite.com/portfolio</a:t>
            </a:r>
            <a:endParaRPr lang="ko-KR" altLang="en-US" sz="8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4" name="Picture 2" descr="C:\Users\candy\Desktop\KakaoTalk_20160330_173732319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2" t="16498" r="1293" b="59706"/>
          <a:stretch/>
        </p:blipFill>
        <p:spPr bwMode="auto">
          <a:xfrm>
            <a:off x="9043458" y="5600994"/>
            <a:ext cx="494751" cy="460827"/>
          </a:xfrm>
          <a:prstGeom prst="rect">
            <a:avLst/>
          </a:prstGeom>
          <a:noFill/>
          <a:extLst/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19" y="5752495"/>
            <a:ext cx="748993" cy="7105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53012" y="5263878"/>
            <a:ext cx="3435804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8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1.0</a:t>
            </a:r>
            <a:endParaRPr lang="en-US" altLang="ko-KR" sz="800" dirty="0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8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2016-03~06</a:t>
            </a:r>
            <a:endParaRPr lang="en-US" altLang="ko-KR" sz="8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0388" y="5257563"/>
            <a:ext cx="740511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8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Version.</a:t>
            </a:r>
          </a:p>
          <a:p>
            <a:pPr>
              <a:lnSpc>
                <a:spcPct val="150000"/>
              </a:lnSpc>
            </a:pPr>
            <a:r>
              <a:rPr lang="en-US" altLang="ko-KR" sz="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Project period.</a:t>
            </a:r>
          </a:p>
        </p:txBody>
      </p:sp>
      <p:pic>
        <p:nvPicPr>
          <p:cNvPr id="16" name="Picture 2" descr="C:\Users\candy\Desktop\KakaoTalk_20160330_173732319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6" t="3980" r="54951" b="72224"/>
          <a:stretch/>
        </p:blipFill>
        <p:spPr bwMode="auto">
          <a:xfrm>
            <a:off x="4883047" y="1925332"/>
            <a:ext cx="483083" cy="38726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30682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7</a:t>
            </a:fld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5" t="57824" r="60854" b="2826"/>
          <a:stretch/>
        </p:blipFill>
        <p:spPr>
          <a:xfrm>
            <a:off x="4248283" y="2334609"/>
            <a:ext cx="1734283" cy="22881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2360" y="3514860"/>
            <a:ext cx="43492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100" dirty="0">
                <a:solidFill>
                  <a:srgbClr val="FF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“ </a:t>
            </a:r>
            <a:r>
              <a:rPr lang="ko-KR" altLang="en-US" sz="2100" dirty="0">
                <a:solidFill>
                  <a:srgbClr val="FF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내 말을 들어 줄 사람이 필요해요</a:t>
            </a:r>
            <a:r>
              <a:rPr lang="en-US" altLang="ko-KR" sz="2100" dirty="0">
                <a:solidFill>
                  <a:srgbClr val="FF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”</a:t>
            </a:r>
            <a:r>
              <a:rPr lang="ko-KR" altLang="en-US" sz="2100" dirty="0">
                <a:solidFill>
                  <a:srgbClr val="FF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87878" y="5210081"/>
            <a:ext cx="8637999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대화 상대 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/ 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놀 상대 조차 부족한 독거노인들</a:t>
            </a:r>
            <a:endParaRPr lang="en-US" altLang="ko-KR" sz="12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3860562" y="5306021"/>
            <a:ext cx="2678900" cy="214811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1043982" y="384296"/>
            <a:ext cx="1154306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프로젝트 배경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2037300" y="480220"/>
            <a:ext cx="763392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11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5" t="57824" r="60854" b="2826"/>
          <a:stretch/>
        </p:blipFill>
        <p:spPr>
          <a:xfrm>
            <a:off x="4248283" y="2334609"/>
            <a:ext cx="1734283" cy="2288198"/>
          </a:xfrm>
          <a:prstGeom prst="rect">
            <a:avLst/>
          </a:prstGeom>
        </p:spPr>
      </p:pic>
      <p:sp>
        <p:nvSpPr>
          <p:cNvPr id="33" name="직사각형 32"/>
          <p:cNvSpPr/>
          <p:nvPr/>
        </p:nvSpPr>
        <p:spPr>
          <a:xfrm>
            <a:off x="4114087" y="2188370"/>
            <a:ext cx="2008003" cy="3924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4090403" y="2188369"/>
            <a:ext cx="205537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100" dirty="0">
                <a:solidFill>
                  <a:schemeClr val="bg1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“</a:t>
            </a:r>
            <a:r>
              <a:rPr lang="ko-KR" altLang="en-US" sz="2100" dirty="0">
                <a:solidFill>
                  <a:schemeClr val="bg1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스승의 가르침</a:t>
            </a:r>
            <a:r>
              <a:rPr lang="en-US" altLang="ko-KR" sz="2100" dirty="0">
                <a:solidFill>
                  <a:schemeClr val="bg1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”</a:t>
            </a:r>
            <a:endParaRPr lang="ko-KR" altLang="en-US" sz="2100" dirty="0">
              <a:solidFill>
                <a:schemeClr val="bg1"/>
              </a:solidFill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sp>
        <p:nvSpPr>
          <p:cNvPr id="23" name="아래쪽 화살표 22"/>
          <p:cNvSpPr/>
          <p:nvPr/>
        </p:nvSpPr>
        <p:spPr>
          <a:xfrm>
            <a:off x="5058162" y="2724551"/>
            <a:ext cx="114525" cy="116653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2" name="TextBox 31"/>
          <p:cNvSpPr txBox="1"/>
          <p:nvPr/>
        </p:nvSpPr>
        <p:spPr>
          <a:xfrm>
            <a:off x="2912049" y="4042380"/>
            <a:ext cx="45175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100" dirty="0" err="1">
                <a:solidFill>
                  <a:srgbClr val="FF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존중받는</a:t>
            </a:r>
            <a:r>
              <a:rPr lang="ko-KR" altLang="en-US" sz="2100" dirty="0">
                <a:solidFill>
                  <a:srgbClr val="FF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 사람으로서</a:t>
            </a:r>
            <a:endParaRPr lang="en-US" altLang="ko-KR" sz="2100" dirty="0">
              <a:solidFill>
                <a:srgbClr val="FF0000"/>
              </a:solidFill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  <a:p>
            <a:pPr algn="ctr"/>
            <a:r>
              <a:rPr lang="ko-KR" altLang="en-US" sz="2100" dirty="0">
                <a:solidFill>
                  <a:srgbClr val="FF0000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말의 가치가 높아져 주의 깊게 듣게 됨</a:t>
            </a:r>
            <a:endParaRPr lang="en-US" altLang="ko-KR" sz="2100" dirty="0">
              <a:solidFill>
                <a:srgbClr val="FF0000"/>
              </a:solidFill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cxnSp>
        <p:nvCxnSpPr>
          <p:cNvPr id="35" name="직선 화살표 연결선 34"/>
          <p:cNvCxnSpPr/>
          <p:nvPr/>
        </p:nvCxnSpPr>
        <p:spPr>
          <a:xfrm flipV="1">
            <a:off x="4581525" y="1965081"/>
            <a:ext cx="0" cy="223288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424825" y="1549591"/>
            <a:ext cx="2327216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어르신분들에게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사회적 역할 제공</a:t>
            </a:r>
            <a:endParaRPr lang="en-US" altLang="ko-KR" sz="12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1043982" y="384296"/>
            <a:ext cx="1154306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프로젝트 배경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2037300" y="480220"/>
            <a:ext cx="763392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66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6473650" y="3041002"/>
            <a:ext cx="1001757" cy="3869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A09C-B3B3-46CA-AD47-B58F04FDA8B9}" type="slidenum">
              <a:rPr lang="ko-KR" altLang="en-US" smtClean="0"/>
              <a:pPr/>
              <a:t>9</a:t>
            </a:fld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2912049" y="2188370"/>
            <a:ext cx="4517583" cy="2592675"/>
            <a:chOff x="3374730" y="1774825"/>
            <a:chExt cx="6023443" cy="3456899"/>
          </a:xfrm>
        </p:grpSpPr>
        <p:pic>
          <p:nvPicPr>
            <p:cNvPr id="29" name="그림 2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0000"/>
                      </a14:imgEffect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5" t="57824" r="60854" b="2826"/>
            <a:stretch/>
          </p:blipFill>
          <p:spPr>
            <a:xfrm>
              <a:off x="5156376" y="1969811"/>
              <a:ext cx="2312377" cy="3050931"/>
            </a:xfrm>
            <a:prstGeom prst="rect">
              <a:avLst/>
            </a:prstGeom>
          </p:spPr>
        </p:pic>
        <p:sp>
          <p:nvSpPr>
            <p:cNvPr id="33" name="직사각형 32"/>
            <p:cNvSpPr/>
            <p:nvPr/>
          </p:nvSpPr>
          <p:spPr>
            <a:xfrm>
              <a:off x="4977447" y="1774825"/>
              <a:ext cx="2677337" cy="5232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45869" y="1774825"/>
              <a:ext cx="2740494" cy="5539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100" dirty="0">
                  <a:solidFill>
                    <a:schemeClr val="bg1"/>
                  </a:solidFill>
                  <a:latin typeface="a옛날사진관4" panose="02020600000000000000" pitchFamily="18" charset="-127"/>
                  <a:ea typeface="a옛날사진관4" panose="02020600000000000000" pitchFamily="18" charset="-127"/>
                </a:rPr>
                <a:t>“</a:t>
              </a:r>
              <a:r>
                <a:rPr lang="ko-KR" altLang="en-US" sz="2100" dirty="0">
                  <a:solidFill>
                    <a:schemeClr val="bg1"/>
                  </a:solidFill>
                  <a:latin typeface="a옛날사진관4" panose="02020600000000000000" pitchFamily="18" charset="-127"/>
                  <a:ea typeface="a옛날사진관4" panose="02020600000000000000" pitchFamily="18" charset="-127"/>
                </a:rPr>
                <a:t>스승의 가르침</a:t>
              </a:r>
              <a:r>
                <a:rPr lang="en-US" altLang="ko-KR" sz="2100" dirty="0">
                  <a:solidFill>
                    <a:schemeClr val="bg1"/>
                  </a:solidFill>
                  <a:latin typeface="a옛날사진관4" panose="02020600000000000000" pitchFamily="18" charset="-127"/>
                  <a:ea typeface="a옛날사진관4" panose="02020600000000000000" pitchFamily="18" charset="-127"/>
                </a:rPr>
                <a:t>”</a:t>
              </a:r>
              <a:endParaRPr lang="ko-KR" altLang="en-US" sz="2100" dirty="0">
                <a:solidFill>
                  <a:schemeClr val="bg1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endParaRPr>
            </a:p>
          </p:txBody>
        </p:sp>
        <p:sp>
          <p:nvSpPr>
            <p:cNvPr id="23" name="아래쪽 화살표 22"/>
            <p:cNvSpPr/>
            <p:nvPr/>
          </p:nvSpPr>
          <p:spPr>
            <a:xfrm>
              <a:off x="6236214" y="2489733"/>
              <a:ext cx="152700" cy="1555375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74730" y="4246839"/>
              <a:ext cx="6023443" cy="984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100" dirty="0" err="1">
                  <a:solidFill>
                    <a:schemeClr val="bg1">
                      <a:lumMod val="75000"/>
                    </a:schemeClr>
                  </a:solidFill>
                  <a:latin typeface="a옛날사진관4" panose="02020600000000000000" pitchFamily="18" charset="-127"/>
                  <a:ea typeface="a옛날사진관4" panose="02020600000000000000" pitchFamily="18" charset="-127"/>
                </a:rPr>
                <a:t>존중받는</a:t>
              </a:r>
              <a:r>
                <a:rPr lang="ko-KR" altLang="en-US" sz="2100" dirty="0">
                  <a:solidFill>
                    <a:schemeClr val="bg1">
                      <a:lumMod val="75000"/>
                    </a:schemeClr>
                  </a:solidFill>
                  <a:latin typeface="a옛날사진관4" panose="02020600000000000000" pitchFamily="18" charset="-127"/>
                  <a:ea typeface="a옛날사진관4" panose="02020600000000000000" pitchFamily="18" charset="-127"/>
                </a:rPr>
                <a:t> 사람으로서</a:t>
              </a:r>
              <a:endParaRPr lang="en-US" altLang="ko-KR" sz="2100" dirty="0">
                <a:solidFill>
                  <a:schemeClr val="bg1">
                    <a:lumMod val="7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endParaRPr>
            </a:p>
            <a:p>
              <a:pPr algn="ctr"/>
              <a:r>
                <a:rPr lang="ko-KR" altLang="en-US" sz="2100" dirty="0">
                  <a:solidFill>
                    <a:schemeClr val="bg1">
                      <a:lumMod val="75000"/>
                    </a:schemeClr>
                  </a:solidFill>
                  <a:latin typeface="a옛날사진관4" panose="02020600000000000000" pitchFamily="18" charset="-127"/>
                  <a:ea typeface="a옛날사진관4" panose="02020600000000000000" pitchFamily="18" charset="-127"/>
                </a:rPr>
                <a:t>말의 가치가 높아져 주의 깊게 듣게 됨</a:t>
              </a:r>
              <a:endParaRPr lang="en-US" altLang="ko-KR" sz="2100" dirty="0">
                <a:solidFill>
                  <a:schemeClr val="bg1">
                    <a:lumMod val="75000"/>
                  </a:schemeClr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866569" y="3025972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많은 사람들이 함께 할 수 있는</a:t>
            </a:r>
            <a:r>
              <a:rPr lang="en-US" altLang="ko-KR" sz="1200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</a:t>
            </a:r>
          </a:p>
          <a:p>
            <a:pPr algn="ctr"/>
            <a:r>
              <a:rPr lang="ko-KR" altLang="en-US" sz="1200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공감할 수 있는</a:t>
            </a:r>
            <a:r>
              <a:rPr lang="en-US" altLang="ko-KR" sz="1200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200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즐길 수 있는</a:t>
            </a:r>
            <a:r>
              <a:rPr lang="en-US" altLang="ko-KR" sz="1200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</a:t>
            </a:r>
          </a:p>
        </p:txBody>
      </p:sp>
      <p:cxnSp>
        <p:nvCxnSpPr>
          <p:cNvPr id="7" name="직선 화살표 연결선 6"/>
          <p:cNvCxnSpPr/>
          <p:nvPr/>
        </p:nvCxnSpPr>
        <p:spPr>
          <a:xfrm>
            <a:off x="4155459" y="3245261"/>
            <a:ext cx="70961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>
            <a:off x="5436934" y="3245261"/>
            <a:ext cx="68515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375059" y="2818762"/>
            <a:ext cx="1212126" cy="71558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700" dirty="0">
                <a:solidFill>
                  <a:schemeClr val="bg1"/>
                </a:solidFill>
                <a:latin typeface="a옛날사진관4" panose="02020600000000000000" pitchFamily="18" charset="-127"/>
                <a:ea typeface="a옛날사진관4" panose="02020600000000000000" pitchFamily="18" charset="-127"/>
              </a:rPr>
              <a:t>맞고</a:t>
            </a:r>
            <a:endParaRPr lang="en-US" altLang="ko-KR" sz="2700" dirty="0">
              <a:solidFill>
                <a:schemeClr val="bg1"/>
              </a:solidFill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grpSp>
        <p:nvGrpSpPr>
          <p:cNvPr id="27" name="그룹 26"/>
          <p:cNvGrpSpPr/>
          <p:nvPr/>
        </p:nvGrpSpPr>
        <p:grpSpPr>
          <a:xfrm rot="1338805">
            <a:off x="7228551" y="2862610"/>
            <a:ext cx="576907" cy="552042"/>
            <a:chOff x="5044552" y="1926669"/>
            <a:chExt cx="1018297" cy="974408"/>
          </a:xfrm>
        </p:grpSpPr>
        <p:pic>
          <p:nvPicPr>
            <p:cNvPr id="28" name="Picture 4" descr="C:\Users\candy\Desktop\KakaoTalk_20160330_173732319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42" t="19604" r="22904" b="69227"/>
            <a:stretch/>
          </p:blipFill>
          <p:spPr bwMode="auto">
            <a:xfrm rot="1277754">
              <a:off x="5435004" y="2512431"/>
              <a:ext cx="319075" cy="388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C:\Users\candy\Desktop\KakaoTalk_20160330_173732319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8" t="35546" r="74616" b="53104"/>
            <a:stretch/>
          </p:blipFill>
          <p:spPr bwMode="auto">
            <a:xfrm rot="5400000">
              <a:off x="5702912" y="2138787"/>
              <a:ext cx="324916" cy="394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C:\Users\candy\Desktop\KakaoTalk_20160330_173732319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609" t="18565" r="4370" b="57090"/>
            <a:stretch/>
          </p:blipFill>
          <p:spPr bwMode="auto">
            <a:xfrm rot="1277754">
              <a:off x="5044552" y="1926669"/>
              <a:ext cx="823808" cy="847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TextBox 34"/>
          <p:cNvSpPr txBox="1"/>
          <p:nvPr/>
        </p:nvSpPr>
        <p:spPr>
          <a:xfrm>
            <a:off x="6434461" y="3455624"/>
            <a:ext cx="2274656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ko-KR" altLang="en-US" sz="9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실제 명절놀이 방문 </a:t>
            </a:r>
            <a:endParaRPr lang="en-US" altLang="ko-KR" sz="9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9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조사결과</a:t>
            </a:r>
            <a:r>
              <a:rPr lang="en-US" altLang="ko-KR" sz="9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1</a:t>
            </a:r>
            <a:r>
              <a:rPr lang="ko-KR" altLang="en-US" sz="9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위를 차지함</a:t>
            </a:r>
            <a:r>
              <a:rPr lang="en-US" altLang="ko-KR" sz="9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r>
              <a:rPr lang="ko-KR" altLang="en-US" sz="9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en-US" altLang="ko-KR" sz="9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6447649" y="3818362"/>
            <a:ext cx="1938974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600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- 2002</a:t>
            </a:r>
            <a:r>
              <a:rPr lang="ko-KR" altLang="en-US" sz="600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</a:t>
            </a:r>
            <a:r>
              <a:rPr lang="en-US" altLang="ko-KR" sz="600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9</a:t>
            </a:r>
            <a:r>
              <a:rPr lang="ko-KR" altLang="en-US" sz="600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 한국 갤럽에서 </a:t>
            </a:r>
            <a:r>
              <a:rPr lang="en-US" altLang="ko-KR" sz="600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1500</a:t>
            </a:r>
            <a:r>
              <a:rPr lang="ko-KR" altLang="en-US" sz="600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명을 대상</a:t>
            </a:r>
            <a:r>
              <a:rPr lang="en-US" altLang="ko-KR" sz="600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r>
              <a:rPr lang="ko-KR" altLang="en-US" sz="600" dirty="0">
                <a:solidFill>
                  <a:schemeClr val="bg1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en-US" altLang="ko-KR" sz="600" dirty="0">
              <a:solidFill>
                <a:schemeClr val="bg1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5" name="내용 개체 틀 2"/>
          <p:cNvSpPr txBox="1">
            <a:spLocks/>
          </p:cNvSpPr>
          <p:nvPr/>
        </p:nvSpPr>
        <p:spPr>
          <a:xfrm>
            <a:off x="1043982" y="384296"/>
            <a:ext cx="1154306" cy="2160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50" dirty="0">
                <a:latin typeface="a옛날사진관4" panose="02020600000000000000" pitchFamily="18" charset="-127"/>
                <a:ea typeface="a옛날사진관4" panose="02020600000000000000" pitchFamily="18" charset="-127"/>
              </a:rPr>
              <a:t>프로젝트 배경</a:t>
            </a:r>
            <a:endParaRPr lang="en-US" altLang="ko-KR" sz="1050" dirty="0">
              <a:latin typeface="a옛날사진관4" panose="02020600000000000000" pitchFamily="18" charset="-127"/>
              <a:ea typeface="a옛날사진관4" panose="02020600000000000000" pitchFamily="18" charset="-127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>
            <a:off x="2037300" y="480220"/>
            <a:ext cx="763392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20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2435</TotalTime>
  <Words>4627</Words>
  <Application>Microsoft Office PowerPoint</Application>
  <PresentationFormat>A4 용지(210x297mm)</PresentationFormat>
  <Paragraphs>1292</Paragraphs>
  <Slides>66</Slides>
  <Notes>60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66</vt:i4>
      </vt:variant>
    </vt:vector>
  </HeadingPairs>
  <TitlesOfParts>
    <vt:vector size="79" baseType="lpstr">
      <vt:lpstr>Calibri Light</vt:lpstr>
      <vt:lpstr>a옛날사진관5</vt:lpstr>
      <vt:lpstr>맑은 고딕</vt:lpstr>
      <vt:lpstr>나눔바른고딕</vt:lpstr>
      <vt:lpstr>나눔손글씨 펜</vt:lpstr>
      <vt:lpstr>Calibri</vt:lpstr>
      <vt:lpstr>Arial</vt:lpstr>
      <vt:lpstr>a옛날사진관4</vt:lpstr>
      <vt:lpstr>a옛날사진관3</vt:lpstr>
      <vt:lpstr>Wingdings 2</vt:lpstr>
      <vt:lpstr>나눔고딕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helllo</dc:creator>
  <cp:lastModifiedBy>박진아</cp:lastModifiedBy>
  <cp:revision>890</cp:revision>
  <dcterms:created xsi:type="dcterms:W3CDTF">2016-05-18T07:07:53Z</dcterms:created>
  <dcterms:modified xsi:type="dcterms:W3CDTF">2016-10-25T07:45:16Z</dcterms:modified>
</cp:coreProperties>
</file>